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4" r:id="rId1"/>
  </p:sldMasterIdLst>
  <p:notesMasterIdLst>
    <p:notesMasterId r:id="rId13"/>
  </p:notesMasterIdLst>
  <p:sldIdLst>
    <p:sldId id="256" r:id="rId2"/>
    <p:sldId id="286" r:id="rId3"/>
    <p:sldId id="275" r:id="rId4"/>
    <p:sldId id="268" r:id="rId5"/>
    <p:sldId id="269" r:id="rId6"/>
    <p:sldId id="270" r:id="rId7"/>
    <p:sldId id="276" r:id="rId8"/>
    <p:sldId id="277" r:id="rId9"/>
    <p:sldId id="278" r:id="rId10"/>
    <p:sldId id="280" r:id="rId11"/>
    <p:sldId id="282" r:id="rId12"/>
  </p:sldIdLst>
  <p:sldSz cx="12192000" cy="6858000"/>
  <p:notesSz cx="6858000" cy="9144000"/>
  <p:custDataLst>
    <p:tags r:id="rId1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gers, Kimberly B. (CDC/OID/NCEZID)" initials="RKB(" lastIdx="0" clrIdx="0">
    <p:extLst>
      <p:ext uri="{19B8F6BF-5375-455C-9EA6-DF929625EA0E}">
        <p15:presenceInfo xmlns:p15="http://schemas.microsoft.com/office/powerpoint/2012/main" userId="S-1-5-21-1207783550-2075000910-922709458-228301" providerId="AD"/>
      </p:ext>
    </p:extLst>
  </p:cmAuthor>
  <p:cmAuthor id="2" name="MacGurn, Amanda (CDC/OID/NCEZID)" initials="MA(" lastIdx="0" clrIdx="1">
    <p:extLst>
      <p:ext uri="{19B8F6BF-5375-455C-9EA6-DF929625EA0E}">
        <p15:presenceInfo xmlns:p15="http://schemas.microsoft.com/office/powerpoint/2012/main" userId="S-1-5-21-1207783550-2075000910-922709458-347041" providerId="AD"/>
      </p:ext>
    </p:extLst>
  </p:cmAuthor>
  <p:cmAuthor id="3" name="Cohen, Nicole (Nicky) (CDC/OID/NCEZID)" initials="NC" lastIdx="0" clrIdx="2">
    <p:extLst>
      <p:ext uri="{19B8F6BF-5375-455C-9EA6-DF929625EA0E}">
        <p15:presenceInfo xmlns:p15="http://schemas.microsoft.com/office/powerpoint/2012/main" userId="Cohen, Nicole (Nicky) (CDC/OID/NCEZI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8" autoAdjust="0"/>
    <p:restoredTop sz="96357" autoAdjust="0"/>
  </p:normalViewPr>
  <p:slideViewPr>
    <p:cSldViewPr snapToGrid="0">
      <p:cViewPr varScale="1">
        <p:scale>
          <a:sx n="62" d="100"/>
          <a:sy n="62" d="100"/>
        </p:scale>
        <p:origin x="788" y="5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Adult learning principles</a:t>
            </a:r>
            <a:r>
              <a:rPr lang="en-US" baseline="0"/>
              <a:t> are best practices to keep in mind when teaching adults in order to most effectively transfer knowledge and competencies. We must keep in mind that the trainings you give as you cascade this to other POE stakeholders will only be put into practice if effectively communicated and if your trainees are sufficiently motivated. This presentation will go over some tips based on existing research on how to train adults in order to maximize understanding and interest.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766988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already stated,</a:t>
            </a:r>
            <a:r>
              <a:rPr lang="en-US" baseline="0"/>
              <a:t> preparation is key! Write down notes in advance to help prepare, and rehearse to ensure you are ready and have a sense of how long it will take to cover the topics of the presentation. Practice can also help to present more fluidly and to lower nervousness or “stage fright” about presenting. </a:t>
            </a:r>
          </a:p>
          <a:p>
            <a:endParaRPr lang="en-US" baseline="0"/>
          </a:p>
          <a:p>
            <a:r>
              <a:rPr lang="en-US" baseline="0"/>
              <a:t>It is helpful to “frame” topics, with transitions such as “Today we have discussed [x], and now we’ll be providing more insight on [y]. Summarize each topic briefly before moving onto the next to help reiterate main points.</a:t>
            </a:r>
          </a:p>
          <a:p>
            <a:endParaRPr lang="en-US" baseline="0"/>
          </a:p>
          <a:p>
            <a:r>
              <a:rPr lang="en-US" baseline="0"/>
              <a:t>Be sure to keep an eye out for signs of boredom or disengagement by your audience; if they seem disinterested or confused, take note and engage them by asking questions, providing examples, or repeating/rephrasing the information. Do something to stimulate their thinking and engagement to draw them back in. </a:t>
            </a:r>
          </a:p>
          <a:p>
            <a:endParaRPr lang="en-US" baseline="0"/>
          </a:p>
          <a:p>
            <a:r>
              <a:rPr lang="en-US" baseline="0"/>
              <a:t>If providing handouts, it may be helpful to give them out following the presentation rather than before to avoid distraction.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10</a:t>
            </a:fld>
            <a:endParaRPr lang="en-US"/>
          </a:p>
        </p:txBody>
      </p:sp>
    </p:spTree>
    <p:extLst>
      <p:ext uri="{BB962C8B-B14F-4D97-AF65-F5344CB8AC3E}">
        <p14:creationId xmlns:p14="http://schemas.microsoft.com/office/powerpoint/2010/main" val="2734450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a:solidFill>
                  <a:schemeClr val="tx1"/>
                </a:solidFill>
                <a:effectLst/>
                <a:latin typeface="+mn-lt"/>
                <a:ea typeface="+mn-ea"/>
                <a:cs typeface="+mn-cs"/>
              </a:rPr>
              <a:t>Group Activity: </a:t>
            </a:r>
            <a:r>
              <a:rPr lang="en-US" sz="1200" kern="1200">
                <a:solidFill>
                  <a:schemeClr val="tx1"/>
                </a:solidFill>
                <a:effectLst/>
                <a:latin typeface="+mn-lt"/>
                <a:ea typeface="+mn-ea"/>
                <a:cs typeface="+mn-cs"/>
              </a:rPr>
              <a:t>Ask facilitator to separate individuals in groups. Assign secondary facilitators to each group. </a:t>
            </a:r>
          </a:p>
          <a:p>
            <a:pPr lvl="0"/>
            <a:r>
              <a:rPr lang="en-US" sz="1200" kern="1200">
                <a:solidFill>
                  <a:schemeClr val="tx1"/>
                </a:solidFill>
                <a:effectLst/>
                <a:latin typeface="+mn-lt"/>
                <a:ea typeface="+mn-ea"/>
                <a:cs typeface="+mn-cs"/>
              </a:rPr>
              <a:t>Ask each individual in the group to take the next 10 minutes and think about a five-minute presentation they will give to their group on a topic of choice that they know well. It does not have to be related to work! It can be cooking, driving, playing games, etc.</a:t>
            </a:r>
          </a:p>
          <a:p>
            <a:pPr lvl="0"/>
            <a:r>
              <a:rPr lang="en-US" sz="1200" kern="1200">
                <a:solidFill>
                  <a:schemeClr val="tx1"/>
                </a:solidFill>
                <a:effectLst/>
                <a:latin typeface="+mn-lt"/>
                <a:ea typeface="+mn-ea"/>
                <a:cs typeface="+mn-cs"/>
              </a:rPr>
              <a:t>Before letting the groups work on their presentations, stress that they should determine their goals and audience of the presentation. Tell them that during the presentation, they should provide a brief introduction, present the content, and have a conclusion. They also should give a clear “take home message.”</a:t>
            </a:r>
          </a:p>
          <a:p>
            <a:pPr lvl="0"/>
            <a:r>
              <a:rPr lang="en-US" sz="1200" b="1" kern="1200">
                <a:solidFill>
                  <a:schemeClr val="tx1"/>
                </a:solidFill>
                <a:effectLst/>
                <a:latin typeface="+mn-lt"/>
                <a:ea typeface="+mn-ea"/>
                <a:cs typeface="+mn-cs"/>
              </a:rPr>
              <a:t>Facilitator demonstration:</a:t>
            </a:r>
            <a:r>
              <a:rPr lang="en-US" sz="1200" kern="1200">
                <a:solidFill>
                  <a:schemeClr val="tx1"/>
                </a:solidFill>
                <a:effectLst/>
                <a:latin typeface="+mn-lt"/>
                <a:ea typeface="+mn-ea"/>
                <a:cs typeface="+mn-cs"/>
              </a:rPr>
              <a:t> The facilitator takes their own advice and conducts a 5-minute presentation using these principles on a topic of their choice. Have the participants keep time.</a:t>
            </a:r>
          </a:p>
          <a:p>
            <a:pPr lvl="0"/>
            <a:r>
              <a:rPr lang="en-US" sz="1200" b="1" kern="1200">
                <a:solidFill>
                  <a:schemeClr val="tx1"/>
                </a:solidFill>
                <a:effectLst/>
                <a:latin typeface="+mn-lt"/>
                <a:ea typeface="+mn-ea"/>
                <a:cs typeface="+mn-cs"/>
              </a:rPr>
              <a:t>Individual presentations within groups:</a:t>
            </a:r>
            <a:r>
              <a:rPr lang="en-US" sz="1200" kern="1200">
                <a:solidFill>
                  <a:schemeClr val="tx1"/>
                </a:solidFill>
                <a:effectLst/>
                <a:latin typeface="+mn-lt"/>
                <a:ea typeface="+mn-ea"/>
                <a:cs typeface="+mn-cs"/>
              </a:rPr>
              <a:t> Have each group member then deliver the presentation, allowing for a minute of reflection after each.</a:t>
            </a:r>
          </a:p>
          <a:p>
            <a:r>
              <a:rPr lang="en-US" sz="1200" kern="1200">
                <a:solidFill>
                  <a:schemeClr val="tx1"/>
                </a:solidFill>
                <a:effectLst/>
                <a:latin typeface="+mn-lt"/>
                <a:ea typeface="+mn-ea"/>
                <a:cs typeface="+mn-cs"/>
              </a:rPr>
              <a:t>Expected time for activity: 45 minutes </a:t>
            </a:r>
            <a:r>
              <a:rPr lang="en-US">
                <a:effectLst/>
              </a:rPr>
              <a:t> </a:t>
            </a:r>
            <a:r>
              <a:rPr lang="en-US" sz="1200" kern="1200">
                <a:solidFill>
                  <a:schemeClr val="tx1"/>
                </a:solidFill>
                <a:effectLst/>
                <a:latin typeface="+mn-lt"/>
                <a:ea typeface="+mn-ea"/>
                <a:cs typeface="+mn-cs"/>
              </a:rPr>
              <a:t> I think it will be helpful to add some of these details in the notes section of slide 12. I would also add that presentations will be within groups is bullet 1 and not to the larger group. </a:t>
            </a:r>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11</a:t>
            </a:fld>
            <a:endParaRPr lang="en-US"/>
          </a:p>
        </p:txBody>
      </p:sp>
    </p:spTree>
    <p:extLst>
      <p:ext uri="{BB962C8B-B14F-4D97-AF65-F5344CB8AC3E}">
        <p14:creationId xmlns:p14="http://schemas.microsoft.com/office/powerpoint/2010/main" val="3731219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Learning Pyramid:</a:t>
            </a:r>
            <a:r>
              <a:rPr lang="en-US" b="0"/>
              <a:t> Focus here on how the percentages represent how adults learn material. They recall only 5% of lecture but 90% of information they teach to others. That is why this training has been focused specifically on the bottom rungs of the pyramid – demonstration, discussion, practice doing, and teaching others. </a:t>
            </a:r>
            <a:endParaRPr lang="en-US" b="1"/>
          </a:p>
        </p:txBody>
      </p:sp>
      <p:sp>
        <p:nvSpPr>
          <p:cNvPr id="4" name="Slide Number Placeholder 3"/>
          <p:cNvSpPr>
            <a:spLocks noGrp="1"/>
          </p:cNvSpPr>
          <p:nvPr>
            <p:ph type="sldNum" sz="quarter" idx="10"/>
          </p:nvPr>
        </p:nvSpPr>
        <p:spPr/>
        <p:txBody>
          <a:bodyPr/>
          <a:lstStyle/>
          <a:p>
            <a:fld id="{712B78C0-3020-4A62-8BB6-53E6219B4317}" type="slidenum">
              <a:rPr lang="en-US" smtClean="0"/>
              <a:t>2</a:t>
            </a:fld>
            <a:endParaRPr lang="en-US"/>
          </a:p>
        </p:txBody>
      </p:sp>
    </p:spTree>
    <p:extLst>
      <p:ext uri="{BB962C8B-B14F-4D97-AF65-F5344CB8AC3E}">
        <p14:creationId xmlns:p14="http://schemas.microsoft.com/office/powerpoint/2010/main" val="2656272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Job Aid: </a:t>
            </a:r>
            <a:r>
              <a:rPr lang="en-US" b="0"/>
              <a:t>Ask participants to take out their job aid and review the tips presented on these slides.</a:t>
            </a:r>
          </a:p>
          <a:p>
            <a:endParaRPr lang="en-US" b="0"/>
          </a:p>
          <a:p>
            <a:r>
              <a:rPr lang="en-US"/>
              <a:t>Any</a:t>
            </a:r>
            <a:r>
              <a:rPr lang="en-US" baseline="0"/>
              <a:t> good presentation or training begins with proper preparation. You’ll likely find that putting some time into choosing your audience, understanding their motivations and interests, and tailoring the content to their needs, will go a long ways to making your training interesting and effective. With public health at stake, it is worth investing some time into this process!</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3</a:t>
            </a:fld>
            <a:endParaRPr lang="en-US"/>
          </a:p>
        </p:txBody>
      </p:sp>
    </p:spTree>
    <p:extLst>
      <p:ext uri="{BB962C8B-B14F-4D97-AF65-F5344CB8AC3E}">
        <p14:creationId xmlns:p14="http://schemas.microsoft.com/office/powerpoint/2010/main" val="2352634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t>After</a:t>
            </a:r>
            <a:r>
              <a:rPr lang="en-US" baseline="0"/>
              <a:t> determining who your audience is,</a:t>
            </a:r>
            <a:r>
              <a:rPr lang="en-US"/>
              <a:t> it</a:t>
            </a:r>
            <a:r>
              <a:rPr lang="en-US" baseline="0"/>
              <a:t> would be beneficial to conduct some type of needs assessment prior to your training in order to understand their interests and motivations.</a:t>
            </a:r>
          </a:p>
          <a:p>
            <a:pPr marL="0" marR="0" lvl="0" indent="0" algn="l" defTabSz="914400" rtl="0" eaLnBrk="1" fontAlgn="auto" latinLnBrk="0" hangingPunct="1">
              <a:lnSpc>
                <a:spcPct val="100000"/>
              </a:lnSpc>
              <a:spcBef>
                <a:spcPct val="0"/>
              </a:spcBef>
              <a:spcAft>
                <a:spcPct val="0"/>
              </a:spcAft>
              <a:buClrTx/>
              <a:buSzTx/>
              <a:buFontTx/>
              <a:buNone/>
              <a:defRPr/>
            </a:pPr>
            <a:endParaRPr lang="en-US" baseline="0"/>
          </a:p>
          <a:p>
            <a:pPr marL="0" marR="0" lvl="0" indent="0" algn="l" defTabSz="914400" rtl="0" eaLnBrk="1" fontAlgn="auto" latinLnBrk="0" hangingPunct="1">
              <a:lnSpc>
                <a:spcPct val="100000"/>
              </a:lnSpc>
              <a:spcBef>
                <a:spcPct val="0"/>
              </a:spcBef>
              <a:spcAft>
                <a:spcPct val="0"/>
              </a:spcAft>
              <a:buClrTx/>
              <a:buSzTx/>
              <a:buFontTx/>
              <a:buNone/>
              <a:defRPr/>
            </a:pPr>
            <a:r>
              <a:rPr lang="en-US" baseline="0"/>
              <a:t>Ask these questions:</a:t>
            </a:r>
          </a:p>
          <a:p>
            <a:pPr marL="171450" marR="0" lvl="0" indent="-171450" algn="l" defTabSz="914400" rtl="0" eaLnBrk="1" fontAlgn="auto" latinLnBrk="0" hangingPunct="1">
              <a:lnSpc>
                <a:spcPct val="100000"/>
              </a:lnSpc>
              <a:spcBef>
                <a:spcPct val="0"/>
              </a:spcBef>
              <a:spcAft>
                <a:spcPct val="0"/>
              </a:spcAft>
              <a:buClrTx/>
              <a:buSzTx/>
              <a:buFontTx/>
              <a:buChar char="-"/>
              <a:defRPr/>
            </a:pPr>
            <a:r>
              <a:rPr lang="en-US" baseline="0"/>
              <a:t>Who are these people? What are their jobs/professional interests in this training topic?</a:t>
            </a:r>
          </a:p>
          <a:p>
            <a:pPr marL="171450" marR="0" lvl="0" indent="-171450" algn="l" defTabSz="914400" rtl="0" eaLnBrk="1" fontAlgn="auto" latinLnBrk="0" hangingPunct="1">
              <a:lnSpc>
                <a:spcPct val="100000"/>
              </a:lnSpc>
              <a:spcBef>
                <a:spcPct val="0"/>
              </a:spcBef>
              <a:spcAft>
                <a:spcPct val="0"/>
              </a:spcAft>
              <a:buClrTx/>
              <a:buSzTx/>
              <a:buFontTx/>
              <a:buChar char="-"/>
              <a:defRPr/>
            </a:pPr>
            <a:r>
              <a:rPr lang="en-US" baseline="0"/>
              <a:t>What do they already know about public health at POE?</a:t>
            </a:r>
          </a:p>
          <a:p>
            <a:pPr marL="171450" marR="0" lvl="0" indent="-171450" algn="l" defTabSz="914400" rtl="0" eaLnBrk="1" fontAlgn="auto" latinLnBrk="0" hangingPunct="1">
              <a:lnSpc>
                <a:spcPct val="100000"/>
              </a:lnSpc>
              <a:spcBef>
                <a:spcPct val="0"/>
              </a:spcBef>
              <a:spcAft>
                <a:spcPct val="0"/>
              </a:spcAft>
              <a:buClrTx/>
              <a:buSzTx/>
              <a:buFontTx/>
              <a:buChar char="-"/>
              <a:defRPr/>
            </a:pPr>
            <a:r>
              <a:rPr lang="en-US" baseline="0"/>
              <a:t>How will this training benefit them/their work?</a:t>
            </a:r>
          </a:p>
          <a:p>
            <a:pPr marL="0" marR="0" lvl="0" indent="0" algn="l" defTabSz="914400" rtl="0" eaLnBrk="1" fontAlgn="auto" latinLnBrk="0" hangingPunct="1">
              <a:lnSpc>
                <a:spcPct val="100000"/>
              </a:lnSpc>
              <a:spcBef>
                <a:spcPct val="0"/>
              </a:spcBef>
              <a:spcAft>
                <a:spcPct val="0"/>
              </a:spcAft>
              <a:buClrTx/>
              <a:buSzTx/>
              <a:buFontTx/>
              <a:buNone/>
              <a:defRPr/>
            </a:pPr>
            <a:endParaRPr lang="en-US"/>
          </a:p>
          <a:p>
            <a:pPr marL="0" marR="0" lvl="0" indent="0" algn="l" defTabSz="914400" rtl="0" eaLnBrk="1" fontAlgn="auto" latinLnBrk="0" hangingPunct="1">
              <a:lnSpc>
                <a:spcPct val="100000"/>
              </a:lnSpc>
              <a:spcBef>
                <a:spcPct val="0"/>
              </a:spcBef>
              <a:spcAft>
                <a:spcPct val="0"/>
              </a:spcAft>
              <a:buClrTx/>
              <a:buSzTx/>
              <a:buFontTx/>
              <a:buNone/>
              <a:defRPr/>
            </a:pPr>
            <a:r>
              <a:rPr lang="en-US"/>
              <a:t>A</a:t>
            </a:r>
            <a:r>
              <a:rPr lang="en-US" baseline="0"/>
              <a:t> needs assessment involves learning about the needs of your target audience: basically, who they are, what they already know, and what they need to know in order to successfully carry out the tasks that are the subject of the training. Training materials should be tailored to information gained through a needs assessment. This may be done in advance of the workshop or training, or when it begins; however, keep in mind that conducting a needs assessment on the first day will require that the facilitator be flexible with the agenda and content. </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4</a:t>
            </a:fld>
            <a:endParaRPr lang="en-US"/>
          </a:p>
        </p:txBody>
      </p:sp>
    </p:spTree>
    <p:extLst>
      <p:ext uri="{BB962C8B-B14F-4D97-AF65-F5344CB8AC3E}">
        <p14:creationId xmlns:p14="http://schemas.microsoft.com/office/powerpoint/2010/main" val="2988812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Determine the main objective of your training, and what you wish your trainees to learn/be able to do following the training. Consider how you can best help your students to learn, what they need to know, the context in which the training content will be used, etc.</a:t>
            </a:r>
            <a:r>
              <a:rPr lang="en-US" baseline="0"/>
              <a:t> </a:t>
            </a:r>
          </a:p>
          <a:p>
            <a:endParaRPr lang="en-US" baseline="0"/>
          </a:p>
          <a:p>
            <a:r>
              <a:rPr lang="en-US" baseline="0"/>
              <a:t>Consider structuring your lecture/training like a “three-act play”– with an introduction, body, and conclusion.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5</a:t>
            </a:fld>
            <a:endParaRPr lang="en-US"/>
          </a:p>
        </p:txBody>
      </p:sp>
    </p:spTree>
    <p:extLst>
      <p:ext uri="{BB962C8B-B14F-4D97-AF65-F5344CB8AC3E}">
        <p14:creationId xmlns:p14="http://schemas.microsoft.com/office/powerpoint/2010/main" val="713753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en-US"/>
          </a:p>
          <a:p>
            <a:pPr marL="0" marR="0" lvl="0" indent="0" algn="l" defTabSz="914400" rtl="0" eaLnBrk="1" fontAlgn="auto" latinLnBrk="0" hangingPunct="1">
              <a:lnSpc>
                <a:spcPct val="100000"/>
              </a:lnSpc>
              <a:spcBef>
                <a:spcPct val="0"/>
              </a:spcBef>
              <a:spcAft>
                <a:spcPct val="0"/>
              </a:spcAft>
              <a:buClrTx/>
              <a:buSzTx/>
              <a:buFontTx/>
              <a:buNone/>
              <a:defRPr/>
            </a:pPr>
            <a:r>
              <a:rPr lang="en-US"/>
              <a:t>First begin with an introduction to present the learning objectives (i.e., what your</a:t>
            </a:r>
            <a:r>
              <a:rPr lang="en-US" baseline="0"/>
              <a:t> trainees will be able to do with the information/tools gained through the training). This is important to helping the trainees understand the relevance of what they will be learning in their work and lives. Help them to understand why they need this information.</a:t>
            </a:r>
          </a:p>
          <a:p>
            <a:pPr marL="0" marR="0" lvl="0" indent="0" algn="l" defTabSz="914400" rtl="0" eaLnBrk="1" fontAlgn="auto" latinLnBrk="0" hangingPunct="1">
              <a:lnSpc>
                <a:spcPct val="100000"/>
              </a:lnSpc>
              <a:spcBef>
                <a:spcPct val="0"/>
              </a:spcBef>
              <a:spcAft>
                <a:spcPct val="0"/>
              </a:spcAft>
              <a:buClrTx/>
              <a:buSzTx/>
              <a:buFontTx/>
              <a:buNone/>
              <a:defRPr/>
            </a:pPr>
            <a:endParaRPr lang="en-US" baseline="0"/>
          </a:p>
          <a:p>
            <a:pPr marL="0" marR="0" lvl="0" indent="0" algn="l" defTabSz="914400" rtl="0" eaLnBrk="1" fontAlgn="auto" latinLnBrk="0" hangingPunct="1">
              <a:lnSpc>
                <a:spcPct val="100000"/>
              </a:lnSpc>
              <a:spcBef>
                <a:spcPct val="0"/>
              </a:spcBef>
              <a:spcAft>
                <a:spcPct val="0"/>
              </a:spcAft>
              <a:buClrTx/>
              <a:buSzTx/>
              <a:buFontTx/>
              <a:buNone/>
              <a:defRPr/>
            </a:pPr>
            <a:r>
              <a:rPr lang="en-US" baseline="0"/>
              <a:t>Provide an outline, or “road map” of the content that will be discussed during the training to help trainees anticipate the learning sequence. This may also help to lower any anxiety they feel about the quantity of information that will be discussed. </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6</a:t>
            </a:fld>
            <a:endParaRPr lang="en-US"/>
          </a:p>
        </p:txBody>
      </p:sp>
    </p:spTree>
    <p:extLst>
      <p:ext uri="{BB962C8B-B14F-4D97-AF65-F5344CB8AC3E}">
        <p14:creationId xmlns:p14="http://schemas.microsoft.com/office/powerpoint/2010/main" val="3857610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t>The</a:t>
            </a:r>
            <a:r>
              <a:rPr lang="en-US" baseline="0"/>
              <a:t> content, or body, of the lecture or training should focus on the most important information that you want your trainees to learn. For any given topic area, you will not be able to cover everything– so be strategic with what you present and provide references or suggestions on where they may acquire more in-depth information if desired. </a:t>
            </a:r>
          </a:p>
          <a:p>
            <a:pPr marL="0" marR="0" lvl="0" indent="0" algn="l" defTabSz="914400" rtl="0" eaLnBrk="1" fontAlgn="auto" latinLnBrk="0" hangingPunct="1">
              <a:lnSpc>
                <a:spcPct val="100000"/>
              </a:lnSpc>
              <a:spcBef>
                <a:spcPct val="0"/>
              </a:spcBef>
              <a:spcAft>
                <a:spcPct val="0"/>
              </a:spcAft>
              <a:buClrTx/>
              <a:buSzTx/>
              <a:buFontTx/>
              <a:buNone/>
              <a:defRPr/>
            </a:pPr>
            <a:endParaRPr lang="en-US" baseline="0"/>
          </a:p>
          <a:p>
            <a:pPr marL="0" marR="0" lvl="0" indent="0" algn="l" defTabSz="914400" rtl="0" eaLnBrk="1" fontAlgn="auto" latinLnBrk="0" hangingPunct="1">
              <a:lnSpc>
                <a:spcPct val="100000"/>
              </a:lnSpc>
              <a:spcBef>
                <a:spcPct val="0"/>
              </a:spcBef>
              <a:spcAft>
                <a:spcPct val="0"/>
              </a:spcAft>
              <a:buClrTx/>
              <a:buSzTx/>
              <a:buFontTx/>
              <a:buNone/>
              <a:defRPr/>
            </a:pPr>
            <a:r>
              <a:rPr lang="en-US" baseline="0"/>
              <a:t>Keep in mind that adults learn best when information is presented slowly and thoroughly, so don’t rush through too many topic areas– especially if the information is new or challenging. </a:t>
            </a:r>
          </a:p>
          <a:p>
            <a:pPr marL="0" marR="0" lvl="0" indent="0" algn="l" defTabSz="914400" rtl="0" eaLnBrk="1" fontAlgn="auto" latinLnBrk="0" hangingPunct="1">
              <a:lnSpc>
                <a:spcPct val="100000"/>
              </a:lnSpc>
              <a:spcBef>
                <a:spcPct val="0"/>
              </a:spcBef>
              <a:spcAft>
                <a:spcPct val="0"/>
              </a:spcAft>
              <a:buClrTx/>
              <a:buSzTx/>
              <a:buFontTx/>
              <a:buNone/>
              <a:defRPr/>
            </a:pPr>
            <a:endParaRPr lang="en-US" baseline="0"/>
          </a:p>
          <a:p>
            <a:pPr marL="0" marR="0" lvl="0" indent="0" algn="l" defTabSz="914400" rtl="0" eaLnBrk="1" fontAlgn="auto" latinLnBrk="0" hangingPunct="1">
              <a:lnSpc>
                <a:spcPct val="100000"/>
              </a:lnSpc>
              <a:spcBef>
                <a:spcPct val="0"/>
              </a:spcBef>
              <a:spcAft>
                <a:spcPct val="0"/>
              </a:spcAft>
              <a:buClrTx/>
              <a:buSzTx/>
              <a:buFontTx/>
              <a:buNone/>
              <a:defRPr/>
            </a:pPr>
            <a:r>
              <a:rPr lang="en-US" baseline="0"/>
              <a:t>The more you can link the information to the trainees’ work or lives, the better. Make sure to emphasize the usefulness of the topic and give examples. </a:t>
            </a:r>
            <a:endParaRPr lang="en-US"/>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7</a:t>
            </a:fld>
            <a:endParaRPr lang="en-US"/>
          </a:p>
        </p:txBody>
      </p:sp>
    </p:spTree>
    <p:extLst>
      <p:ext uri="{BB962C8B-B14F-4D97-AF65-F5344CB8AC3E}">
        <p14:creationId xmlns:p14="http://schemas.microsoft.com/office/powerpoint/2010/main" val="4061337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Research shows that it is helpful to break</a:t>
            </a:r>
            <a:r>
              <a:rPr lang="en-US" baseline="0"/>
              <a:t> up content area into 15-20 minute “chunks” (since attention starts decreasing around this time), and to reinforce content covered during these short periods with questions or an activity that requires active participation. This also helps participants to create connections between what is learned and its application.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8</a:t>
            </a:fld>
            <a:endParaRPr lang="en-US"/>
          </a:p>
        </p:txBody>
      </p:sp>
    </p:spTree>
    <p:extLst>
      <p:ext uri="{BB962C8B-B14F-4D97-AF65-F5344CB8AC3E}">
        <p14:creationId xmlns:p14="http://schemas.microsoft.com/office/powerpoint/2010/main" val="950753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Conclude the lecture or</a:t>
            </a:r>
            <a:r>
              <a:rPr lang="en-US" baseline="0"/>
              <a:t> training with a “take home message”: the key message you want your trainees to remember and implement. Your conclusion can be a reminder of key points/messages, a review of concepts– a summary of what was discussed. Make sure that the conclusion is relevant to the content and objective. </a:t>
            </a:r>
          </a:p>
          <a:p>
            <a:endParaRPr lang="en-US" baseline="0"/>
          </a:p>
          <a:p>
            <a:r>
              <a:rPr lang="en-US" baseline="0"/>
              <a:t>Allow time for questions and discussion before moving into the next topic area (if there is one). When transitioning, provide the “bridge” or ensure that the relevance of the next topic to the previous one is clear. </a:t>
            </a:r>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9</a:t>
            </a:fld>
            <a:endParaRPr lang="en-US"/>
          </a:p>
        </p:txBody>
      </p:sp>
    </p:spTree>
    <p:extLst>
      <p:ext uri="{BB962C8B-B14F-4D97-AF65-F5344CB8AC3E}">
        <p14:creationId xmlns:p14="http://schemas.microsoft.com/office/powerpoint/2010/main" val="1514726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F9CA243E-48ED-4522-BCD4-1E8A45931CAD}" type="datetime1">
              <a:rPr lang="en-US" smtClean="0"/>
              <a:t>5/4/2021</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287873590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0800000">
              <a:off x="459506" y="321130"/>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161B6FC-6A88-441F-B529-9952FBB657B8}"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548979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7" name="Freeform 5"/>
            <p:cNvSpPr/>
            <p:nvPr/>
          </p:nvSpPr>
          <p:spPr bwMode="gray">
            <a:xfrm>
              <a:off x="455612" y="2801319"/>
              <a:ext cx="11277600" cy="3602637"/>
            </a:xfrm>
            <a:custGeom>
              <a:avLst/>
              <a:gdLst/>
              <a:ahLst/>
              <a:cxnLst/>
              <a:rect l="l" t="t" r="r" b="b"/>
              <a:pathLst>
                <a:path w="10000" h="7945">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1F602FF-BD80-4BA5-873D-2EAF4D4CE589}"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6759706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3ED5035-6AB5-421A-B299-BAC8D7BCA4E2}"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0470051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BBD6A6-0E88-43CC-B46E-8EB9E349A1CF}"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852696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flipH="1">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EE88625-D862-4C4B-BD2E-0ACE90C1071B}"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4997086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flipH="1">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34D2766-10DF-44BF-BBB5-72CD556555D9}"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2263853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187844-C5ED-45E6-B218-100506E2EC0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0491464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443C1F-BAB6-4805-8025-EA4F02F258F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630630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69A5DE-364D-4624-8CC9-0BBEDE162FE6}"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4840891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15E625-E89C-4561-A0AB-B52AFC247693}"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1770898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BA6193-0BE1-4296-9705-6CE0AEEF927B}"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96565531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22C89E-B455-4712-BD92-9B785A4FF93E}"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64064611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3473C8-8C52-430B-88D6-A59A36E66BE4}" type="datetime1">
              <a:rPr lang="en-US" smtClean="0"/>
              <a:t>5/4/2021</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2581599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88FE6-E6A2-431F-9B26-37DED4DAB798}" type="datetime1">
              <a:rPr lang="en-US" smtClean="0"/>
              <a:t>5/4/2021</a:t>
            </a:fld>
            <a:endParaRPr lang="en-US"/>
          </a:p>
        </p:txBody>
      </p:sp>
      <p:sp>
        <p:nvSpPr>
          <p:cNvPr id="3" name="Footer Placeholder 2"/>
          <p:cNvSpPr>
            <a:spLocks noGrp="1"/>
          </p:cNvSpPr>
          <p:nvPr>
            <p:ph type="ftr" sz="quarter" idx="11"/>
          </p:nvPr>
        </p:nvSpPr>
        <p:spPr/>
        <p:txBody>
          <a:bodyPr/>
          <a:lstStyle/>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0896210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DAC56-18AE-4DAC-80C5-DED352E8375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4378453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4EC2382-08B2-4094-805F-11701A546E31}"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3733317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0" name="Freeform 5"/>
            <p:cNvSpPr/>
            <p:nvPr/>
          </p:nvSpPr>
          <p:spPr bwMode="gray">
            <a:xfrm>
              <a:off x="459506" y="1866405"/>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DAF2F0-3E05-4C94-8783-29CF2CCA92E5}" type="datetime1">
              <a:rPr lang="en-US" smtClean="0"/>
              <a:t>5/4/2021</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transition/>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2099733"/>
            <a:ext cx="9998467" cy="2677648"/>
          </a:xfrm>
        </p:spPr>
        <p:txBody>
          <a:bodyPr/>
          <a:lstStyle/>
          <a:p>
            <a:r>
              <a:rPr lang="fr-FR" sz="5400" b="1" i="0" strike="noStrike" cap="none" spc="0" baseline="0">
                <a:solidFill>
                  <a:srgbClr val="EBEBEB"/>
                </a:solidFill>
                <a:effectLst/>
                <a:latin typeface="Century Gothic"/>
                <a:ea typeface="Century Gothic"/>
                <a:cs typeface="Century Gothic"/>
              </a:rPr>
              <a:t>Principes d’apprentissage pour adultes</a:t>
            </a:r>
          </a:p>
        </p:txBody>
      </p:sp>
      <p:sp>
        <p:nvSpPr>
          <p:cNvPr id="3" name="Subtitle 2"/>
          <p:cNvSpPr>
            <a:spLocks noGrp="1"/>
          </p:cNvSpPr>
          <p:nvPr>
            <p:ph type="subTitle" idx="1"/>
          </p:nvPr>
        </p:nvSpPr>
        <p:spPr>
          <a:xfrm>
            <a:off x="1154954" y="4754162"/>
            <a:ext cx="8825658" cy="1612131"/>
          </a:xfrm>
        </p:spPr>
        <p:txBody>
          <a:bodyPr/>
          <a:lstStyle/>
          <a:p>
            <a:r>
              <a:rPr lang="fr-FR" sz="1800" b="0" i="0" strike="noStrike" cap="all" spc="0" baseline="0">
                <a:solidFill>
                  <a:srgbClr val="ACD433"/>
                </a:solidFill>
                <a:effectLst/>
                <a:latin typeface="Century Gothic"/>
                <a:ea typeface="Century Gothic"/>
                <a:cs typeface="Century Gothic"/>
              </a:rPr>
              <a:t>Comment développer et dispenser une formation aux adultes</a:t>
            </a:r>
          </a:p>
          <a:p>
            <a:r>
              <a:rPr lang="fr-FR" sz="1800" b="0" i="0" strike="noStrike" cap="all" spc="0" baseline="0">
                <a:solidFill>
                  <a:srgbClr val="ACD433"/>
                </a:solidFill>
                <a:effectLst/>
                <a:latin typeface="Century Gothic"/>
                <a:ea typeface="Century Gothic"/>
                <a:cs typeface="Century Gothic"/>
              </a:rPr>
              <a:t>[</a:t>
            </a:r>
            <a:r>
              <a:rPr lang="fr-FR" sz="1800" b="0" i="0" strike="noStrike" cap="all" spc="0" baseline="0">
                <a:solidFill>
                  <a:srgbClr val="FF0000"/>
                </a:solidFill>
                <a:effectLst/>
                <a:latin typeface="Century Gothic"/>
                <a:ea typeface="Century Gothic"/>
                <a:cs typeface="Century Gothic"/>
              </a:rPr>
              <a:t>date</a:t>
            </a:r>
            <a:r>
              <a:rPr lang="fr-FR" sz="1800" b="0" i="0" strike="noStrike" cap="all" spc="0" baseline="0">
                <a:solidFill>
                  <a:srgbClr val="ACD433"/>
                </a:solidFill>
                <a:effectLst/>
                <a:latin typeface="Century Gothic"/>
                <a:ea typeface="Century Gothic"/>
                <a:cs typeface="Century Gothic"/>
              </a:rPr>
              <a:t>]</a:t>
            </a:r>
          </a:p>
        </p:txBody>
      </p:sp>
    </p:spTree>
    <p:extLst>
      <p:ext uri="{BB962C8B-B14F-4D97-AF65-F5344CB8AC3E}">
        <p14:creationId xmlns:p14="http://schemas.microsoft.com/office/powerpoint/2010/main" val="31937899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0248" y="1063416"/>
            <a:ext cx="5174433" cy="706964"/>
          </a:xfrm>
        </p:spPr>
        <p:txBody>
          <a:bodyPr/>
          <a:lstStyle/>
          <a:p>
            <a:pPr algn="ctr"/>
            <a:r>
              <a:rPr lang="fr-FR" sz="3600" b="0" i="0" strike="noStrike" cap="none" spc="0" baseline="0">
                <a:solidFill>
                  <a:srgbClr val="EBEBEB"/>
                </a:solidFill>
                <a:effectLst/>
                <a:latin typeface="Century Gothic"/>
                <a:ea typeface="Century Gothic"/>
                <a:cs typeface="Century Gothic"/>
              </a:rPr>
              <a:t>Conseils de présentation </a:t>
            </a:r>
          </a:p>
        </p:txBody>
      </p:sp>
      <p:sp>
        <p:nvSpPr>
          <p:cNvPr id="3" name="Content Placeholder 2"/>
          <p:cNvSpPr>
            <a:spLocks noGrp="1"/>
          </p:cNvSpPr>
          <p:nvPr>
            <p:ph idx="1"/>
          </p:nvPr>
        </p:nvSpPr>
        <p:spPr>
          <a:xfrm>
            <a:off x="1154955" y="2603500"/>
            <a:ext cx="10322942" cy="3416300"/>
          </a:xfrm>
        </p:spPr>
        <p:txBody>
          <a:bodyPr>
            <a:noAutofit/>
          </a:bodyPr>
          <a:lstStyle/>
          <a:p>
            <a:r>
              <a:rPr lang="fr-FR" sz="2400" b="0" i="0" strike="noStrike" cap="none" spc="0" baseline="0">
                <a:solidFill>
                  <a:srgbClr val="404040"/>
                </a:solidFill>
                <a:effectLst/>
                <a:latin typeface="Century Gothic"/>
                <a:ea typeface="Century Gothic"/>
                <a:cs typeface="Century Gothic"/>
              </a:rPr>
              <a:t>Expliquer le contenu et fournir des liens lors de la transition des domaines de sujets</a:t>
            </a:r>
          </a:p>
          <a:p>
            <a:r>
              <a:rPr lang="fr-FR" sz="2400" b="0" i="0" strike="noStrike" cap="none" spc="0" baseline="0">
                <a:solidFill>
                  <a:srgbClr val="404040"/>
                </a:solidFill>
                <a:effectLst/>
                <a:latin typeface="Century Gothic"/>
                <a:ea typeface="Century Gothic"/>
                <a:cs typeface="Century Gothic"/>
              </a:rPr>
              <a:t>Inclure des résumés succincts lors de la conclusion de domaines de sujets longs</a:t>
            </a:r>
          </a:p>
          <a:p>
            <a:r>
              <a:rPr lang="fr-FR" sz="2400" b="0" i="0" strike="noStrike" cap="none" spc="0" baseline="0">
                <a:solidFill>
                  <a:srgbClr val="404040"/>
                </a:solidFill>
                <a:effectLst/>
                <a:latin typeface="Century Gothic"/>
                <a:ea typeface="Century Gothic"/>
                <a:cs typeface="Century Gothic"/>
              </a:rPr>
              <a:t>Prêter attention aux participants pour déceler tout signe de désintérêt ou de non-compréhension, répéter, reformuler, poser des questions et fournir des exemples si nécessaire</a:t>
            </a:r>
          </a:p>
          <a:p>
            <a:r>
              <a:rPr lang="fr-FR" sz="2400" b="0" i="0" strike="noStrike" cap="none" spc="0" baseline="0">
                <a:solidFill>
                  <a:srgbClr val="404040"/>
                </a:solidFill>
                <a:effectLst/>
                <a:latin typeface="Century Gothic"/>
                <a:ea typeface="Century Gothic"/>
                <a:cs typeface="Century Gothic"/>
              </a:rPr>
              <a:t>Fournir des supports à la fin du cours plutôt qu’au début pour éviter toute distraction</a:t>
            </a:r>
          </a:p>
        </p:txBody>
      </p:sp>
      <p:sp>
        <p:nvSpPr>
          <p:cNvPr id="4" name="Slide Number Placeholder 3"/>
          <p:cNvSpPr>
            <a:spLocks noGrp="1"/>
          </p:cNvSpPr>
          <p:nvPr>
            <p:ph type="sldNum" sz="quarter" idx="12"/>
          </p:nvPr>
        </p:nvSpPr>
        <p:spPr/>
        <p:txBody>
          <a:bodyPr/>
          <a:lstStyle/>
          <a:p>
            <a:fld id="{D57F1E4F-1CFF-5643-939E-217C01CDF565}" type="slidenum">
              <a:rPr lang="en-US" smtClean="0"/>
              <a:t>10</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465" y="460166"/>
            <a:ext cx="1518979" cy="1518979"/>
          </a:xfrm>
          <a:prstGeom prst="rect">
            <a:avLst/>
          </a:prstGeom>
        </p:spPr>
      </p:pic>
    </p:spTree>
    <p:extLst>
      <p:ext uri="{BB962C8B-B14F-4D97-AF65-F5344CB8AC3E}">
        <p14:creationId xmlns:p14="http://schemas.microsoft.com/office/powerpoint/2010/main" val="309100955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Activité en groupes : </a:t>
            </a:r>
            <a:br>
              <a:rPr sz="3600"/>
            </a:br>
            <a:r>
              <a:rPr lang="fr-FR" sz="3600" b="0" i="0" strike="noStrike" cap="none" spc="0" baseline="0">
                <a:solidFill>
                  <a:srgbClr val="EBEBEB"/>
                </a:solidFill>
                <a:effectLst/>
                <a:latin typeface="Century Gothic"/>
                <a:ea typeface="Century Gothic"/>
                <a:cs typeface="Century Gothic"/>
              </a:rPr>
              <a:t>Faire une présentation d’entraînement</a:t>
            </a:r>
          </a:p>
        </p:txBody>
      </p:sp>
      <p:sp>
        <p:nvSpPr>
          <p:cNvPr id="3" name="Content Placeholder 2"/>
          <p:cNvSpPr>
            <a:spLocks noGrp="1"/>
          </p:cNvSpPr>
          <p:nvPr>
            <p:ph idx="1"/>
          </p:nvPr>
        </p:nvSpPr>
        <p:spPr>
          <a:xfrm>
            <a:off x="363255" y="2603500"/>
            <a:ext cx="11157231" cy="3416300"/>
          </a:xfrm>
        </p:spPr>
        <p:txBody>
          <a:bodyPr>
            <a:noAutofit/>
          </a:bodyPr>
          <a:lstStyle/>
          <a:p>
            <a:r>
              <a:rPr lang="fr-FR" sz="2000" b="0" i="0" strike="noStrike" cap="none" spc="0" baseline="0">
                <a:solidFill>
                  <a:srgbClr val="404040"/>
                </a:solidFill>
                <a:effectLst/>
                <a:latin typeface="Century Gothic"/>
                <a:ea typeface="Century Gothic"/>
                <a:cs typeface="Century Gothic"/>
              </a:rPr>
              <a:t>Préparer une présentation orale de cinq minutes sur un sujet de choix que vous connaissez bien</a:t>
            </a:r>
          </a:p>
          <a:p>
            <a:pPr lvl="1"/>
            <a:r>
              <a:rPr lang="fr-FR" sz="2000" b="0" i="0" strike="noStrike" cap="none" spc="0" baseline="0">
                <a:solidFill>
                  <a:srgbClr val="404040"/>
                </a:solidFill>
                <a:effectLst/>
                <a:latin typeface="Century Gothic"/>
                <a:ea typeface="Century Gothic"/>
                <a:cs typeface="Century Gothic"/>
              </a:rPr>
              <a:t>Exemples : utiliser un Smartphone, planter un jardin, cuisiner votre repas préféré, effectuer une analyse de données, etc.</a:t>
            </a:r>
          </a:p>
          <a:p>
            <a:pPr lvl="1"/>
            <a:r>
              <a:rPr lang="fr-FR" sz="2000" b="0" i="0" strike="noStrike" cap="none" spc="0" baseline="0">
                <a:solidFill>
                  <a:srgbClr val="404040"/>
                </a:solidFill>
                <a:effectLst/>
                <a:latin typeface="Century Gothic"/>
                <a:ea typeface="Century Gothic"/>
                <a:cs typeface="Century Gothic"/>
              </a:rPr>
              <a:t>Définir son auditoire</a:t>
            </a:r>
          </a:p>
          <a:p>
            <a:pPr lvl="1"/>
            <a:r>
              <a:rPr lang="fr-FR" sz="2000" b="0" i="0" strike="noStrike" cap="none" spc="0" baseline="0">
                <a:solidFill>
                  <a:srgbClr val="404040"/>
                </a:solidFill>
                <a:effectLst/>
                <a:latin typeface="Century Gothic"/>
                <a:ea typeface="Century Gothic"/>
                <a:cs typeface="Century Gothic"/>
              </a:rPr>
              <a:t>Définir l’objectif de votre présentation</a:t>
            </a:r>
          </a:p>
          <a:p>
            <a:pPr lvl="1"/>
            <a:r>
              <a:rPr lang="fr-FR" sz="2000" b="0" i="0" strike="noStrike" cap="none" spc="0" baseline="0">
                <a:solidFill>
                  <a:srgbClr val="404040"/>
                </a:solidFill>
                <a:effectLst/>
                <a:latin typeface="Century Gothic"/>
                <a:ea typeface="Century Gothic"/>
                <a:cs typeface="Century Gothic"/>
              </a:rPr>
              <a:t>Fournir une brève introduction, présenter le contenu et conclure</a:t>
            </a:r>
          </a:p>
          <a:p>
            <a:pPr lvl="1"/>
            <a:r>
              <a:rPr lang="fr-FR" sz="2000" b="0" i="0" strike="noStrike" cap="none" spc="0" baseline="0">
                <a:solidFill>
                  <a:srgbClr val="404040"/>
                </a:solidFill>
                <a:effectLst/>
                <a:latin typeface="Century Gothic"/>
                <a:ea typeface="Century Gothic"/>
                <a:cs typeface="Century Gothic"/>
              </a:rPr>
              <a:t>Donner un « message à emporter chez soi » clair</a:t>
            </a:r>
          </a:p>
          <a:p>
            <a:r>
              <a:rPr lang="fr-FR" sz="2000" b="0" i="0" strike="noStrike" cap="none" spc="0" baseline="0">
                <a:solidFill>
                  <a:srgbClr val="404040"/>
                </a:solidFill>
                <a:effectLst/>
                <a:latin typeface="Century Gothic"/>
                <a:ea typeface="Century Gothic"/>
                <a:cs typeface="Century Gothic"/>
              </a:rPr>
              <a:t>Présentations à faire en petits groupes</a:t>
            </a:r>
          </a:p>
          <a:p>
            <a:pPr marL="0" indent="0">
              <a:buNone/>
            </a:pPr>
            <a:r>
              <a:rPr lang="fr-FR" sz="2000" b="0" i="0" strike="noStrike" cap="none" spc="0" baseline="0">
                <a:solidFill>
                  <a:srgbClr val="404040"/>
                </a:solidFill>
                <a:effectLst/>
                <a:latin typeface="Century Gothic"/>
                <a:ea typeface="Century Gothic"/>
                <a:cs typeface="Century Gothic"/>
              </a:rPr>
              <a:t>Conseils : Parler clairement, établir un contact visuel et SOURIRE ! </a:t>
            </a:r>
          </a:p>
        </p:txBody>
      </p:sp>
      <p:sp>
        <p:nvSpPr>
          <p:cNvPr id="4" name="Slide Number Placeholder 3"/>
          <p:cNvSpPr>
            <a:spLocks noGrp="1"/>
          </p:cNvSpPr>
          <p:nvPr>
            <p:ph type="sldNum" sz="quarter" idx="12"/>
          </p:nvPr>
        </p:nvSpPr>
        <p:spPr/>
        <p:txBody>
          <a:bodyPr/>
          <a:lstStyle/>
          <a:p>
            <a:fld id="{D57F1E4F-1CFF-5643-939E-217C01CDF565}" type="slidenum">
              <a:rPr lang="en-US" smtClean="0"/>
              <a:t>11</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90527" y="3655222"/>
            <a:ext cx="2562223" cy="3202778"/>
          </a:xfrm>
          <a:prstGeom prst="rect">
            <a:avLst/>
          </a:prstGeom>
        </p:spPr>
      </p:pic>
    </p:spTree>
    <p:extLst>
      <p:ext uri="{BB962C8B-B14F-4D97-AF65-F5344CB8AC3E}">
        <p14:creationId xmlns:p14="http://schemas.microsoft.com/office/powerpoint/2010/main" val="166956164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5A9EE-5202-184B-A54C-57E2644D30FC}"/>
              </a:ext>
            </a:extLst>
          </p:cNvPr>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a:cs typeface="Century Gothic"/>
              </a:rPr>
              <a:t>Comment les adultes apprennent-ils ?</a:t>
            </a:r>
          </a:p>
        </p:txBody>
      </p:sp>
      <p:sp>
        <p:nvSpPr>
          <p:cNvPr id="3" name="Content Placeholder 2">
            <a:extLst>
              <a:ext uri="{FF2B5EF4-FFF2-40B4-BE49-F238E27FC236}">
                <a16:creationId xmlns:a16="http://schemas.microsoft.com/office/drawing/2014/main" id="{D4B7A6A5-919F-9742-BDE7-73462560BBB9}"/>
              </a:ext>
            </a:extLst>
          </p:cNvPr>
          <p:cNvSpPr>
            <a:spLocks noGrp="1"/>
          </p:cNvSpPr>
          <p:nvPr>
            <p:ph idx="1"/>
          </p:nvPr>
        </p:nvSpPr>
        <p:spPr>
          <a:xfrm>
            <a:off x="469155" y="2592883"/>
            <a:ext cx="4627083" cy="3416300"/>
          </a:xfrm>
        </p:spPr>
        <p:txBody>
          <a:bodyPr/>
          <a:lstStyle/>
          <a:p>
            <a:r>
              <a:rPr lang="fr-FR" sz="1800" b="0" i="0" strike="noStrike" cap="none" spc="0" baseline="0" dirty="0">
                <a:solidFill>
                  <a:srgbClr val="404040"/>
                </a:solidFill>
                <a:effectLst/>
                <a:latin typeface="Century Gothic"/>
                <a:ea typeface="Century Gothic"/>
                <a:cs typeface="Century Gothic"/>
              </a:rPr>
              <a:t>Ils veulent connaître le « comment » plutôt que le « quoi »</a:t>
            </a:r>
          </a:p>
          <a:p>
            <a:r>
              <a:rPr lang="fr-FR" sz="1800" b="0" i="0" strike="noStrike" cap="none" spc="0" baseline="0" dirty="0">
                <a:solidFill>
                  <a:srgbClr val="404040"/>
                </a:solidFill>
                <a:effectLst/>
                <a:latin typeface="Century Gothic"/>
                <a:ea typeface="Century Gothic"/>
                <a:cs typeface="Century Gothic"/>
              </a:rPr>
              <a:t>Ils doivent savoir comment cela s’applique à leur vie quotidienne/leur travail quotidien</a:t>
            </a:r>
          </a:p>
          <a:p>
            <a:r>
              <a:rPr lang="fr-FR" sz="1800" b="0" i="0" strike="noStrike" cap="none" spc="0" baseline="0" dirty="0">
                <a:solidFill>
                  <a:srgbClr val="404040"/>
                </a:solidFill>
                <a:effectLst/>
                <a:latin typeface="Century Gothic"/>
                <a:ea typeface="Century Gothic"/>
                <a:cs typeface="Century Gothic"/>
              </a:rPr>
              <a:t>Ils veulent de la pratique, PAS de la théorie</a:t>
            </a:r>
          </a:p>
        </p:txBody>
      </p:sp>
      <p:sp>
        <p:nvSpPr>
          <p:cNvPr id="4" name="Slide Number Placeholder 3">
            <a:extLst>
              <a:ext uri="{FF2B5EF4-FFF2-40B4-BE49-F238E27FC236}">
                <a16:creationId xmlns:a16="http://schemas.microsoft.com/office/drawing/2014/main" id="{20172D00-F401-604D-8A4B-054C3F8E559E}"/>
              </a:ext>
            </a:extLst>
          </p:cNvPr>
          <p:cNvSpPr>
            <a:spLocks noGrp="1"/>
          </p:cNvSpPr>
          <p:nvPr>
            <p:ph type="sldNum" sz="quarter" idx="12"/>
          </p:nvPr>
        </p:nvSpPr>
        <p:spPr/>
        <p:txBody>
          <a:bodyPr/>
          <a:lstStyle/>
          <a:p>
            <a:fld id="{D57F1E4F-1CFF-5643-939E-217C01CDF565}" type="slidenum">
              <a:rPr lang="en-US" smtClean="0"/>
              <a:t>2</a:t>
            </a:fld>
            <a:endParaRPr lang="en-US"/>
          </a:p>
        </p:txBody>
      </p:sp>
      <p:grpSp>
        <p:nvGrpSpPr>
          <p:cNvPr id="5" name="Group 4">
            <a:extLst>
              <a:ext uri="{FF2B5EF4-FFF2-40B4-BE49-F238E27FC236}">
                <a16:creationId xmlns:a16="http://schemas.microsoft.com/office/drawing/2014/main" id="{72B2C6DC-C890-EC46-B265-5D99CC627C8B}"/>
              </a:ext>
            </a:extLst>
          </p:cNvPr>
          <p:cNvGrpSpPr/>
          <p:nvPr/>
        </p:nvGrpSpPr>
        <p:grpSpPr>
          <a:xfrm>
            <a:off x="5314950" y="2152451"/>
            <a:ext cx="6484124" cy="4318397"/>
            <a:chOff x="2277321" y="1471805"/>
            <a:chExt cx="4894156" cy="4318397"/>
          </a:xfrm>
        </p:grpSpPr>
        <p:sp>
          <p:nvSpPr>
            <p:cNvPr id="6" name="TextBox 5">
              <a:extLst>
                <a:ext uri="{FF2B5EF4-FFF2-40B4-BE49-F238E27FC236}">
                  <a16:creationId xmlns:a16="http://schemas.microsoft.com/office/drawing/2014/main" id="{1C93FD74-880E-6747-8A54-010696C675B1}"/>
                </a:ext>
              </a:extLst>
            </p:cNvPr>
            <p:cNvSpPr txBox="1"/>
            <p:nvPr/>
          </p:nvSpPr>
          <p:spPr>
            <a:xfrm>
              <a:off x="2321699" y="5328538"/>
              <a:ext cx="4805401" cy="457657"/>
            </a:xfrm>
            <a:prstGeom prst="rect">
              <a:avLst/>
            </a:prstGeom>
            <a:noFill/>
          </p:spPr>
          <p:txBody>
            <a:bodyPr wrap="square" rtlCol="0">
              <a:spAutoFit/>
            </a:bodyPr>
            <a:lstStyle/>
            <a:p>
              <a:pPr algn="ctr"/>
              <a:r>
                <a:rPr lang="fr-FR" sz="1200" b="0" i="0" strike="noStrike" cap="none" spc="0" baseline="0">
                  <a:solidFill>
                    <a:srgbClr val="000000"/>
                  </a:solidFill>
                  <a:effectLst/>
                  <a:latin typeface="Century Gothic"/>
                  <a:ea typeface="Century Gothic"/>
                  <a:cs typeface="Century Gothic"/>
                </a:rPr>
                <a:t>La Pyramide d’apprentissage adaptée du centre d’apprentissage national </a:t>
              </a:r>
            </a:p>
            <a:p>
              <a:pPr algn="ctr"/>
              <a:r>
                <a:rPr lang="fr-FR" sz="1200" b="0" i="0" strike="noStrike" cap="none" spc="0" baseline="0">
                  <a:solidFill>
                    <a:srgbClr val="000000"/>
                  </a:solidFill>
                  <a:effectLst/>
                  <a:latin typeface="Century Gothic"/>
                  <a:ea typeface="Century Gothic"/>
                  <a:cs typeface="Century Gothic"/>
                </a:rPr>
                <a:t>(The Education Corner, 2018) </a:t>
              </a:r>
            </a:p>
          </p:txBody>
        </p:sp>
        <p:pic>
          <p:nvPicPr>
            <p:cNvPr id="7" name="Picture 6">
              <a:extLst>
                <a:ext uri="{FF2B5EF4-FFF2-40B4-BE49-F238E27FC236}">
                  <a16:creationId xmlns:a16="http://schemas.microsoft.com/office/drawing/2014/main" id="{87C4624B-3128-8A4E-B43D-BB36A3272C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321" y="1471805"/>
              <a:ext cx="4894156" cy="3934691"/>
            </a:xfrm>
            <a:prstGeom prst="rect">
              <a:avLst/>
            </a:prstGeom>
          </p:spPr>
        </p:pic>
      </p:grpSp>
      <p:sp>
        <p:nvSpPr>
          <p:cNvPr id="8" name="矩形 7">
            <a:extLst>
              <a:ext uri="{FF2B5EF4-FFF2-40B4-BE49-F238E27FC236}">
                <a16:creationId xmlns:a16="http://schemas.microsoft.com/office/drawing/2014/main" id="{24039674-6905-4BA6-B90E-2234ABABF93A}"/>
              </a:ext>
            </a:extLst>
          </p:cNvPr>
          <p:cNvSpPr/>
          <p:nvPr/>
        </p:nvSpPr>
        <p:spPr>
          <a:xfrm>
            <a:off x="5995444" y="2336278"/>
            <a:ext cx="575250" cy="244084"/>
          </a:xfrm>
          <a:prstGeom prst="rect">
            <a:avLst/>
          </a:prstGeom>
          <a:noFill/>
        </p:spPr>
        <p:txBody>
          <a:bodyPr wrap="none" lIns="0" tIns="0" rIns="0" bIns="0">
            <a:spAutoFit/>
          </a:bodyPr>
          <a:lstStyle/>
          <a:p>
            <a:pPr indent="0"/>
            <a:r>
              <a:rPr lang="fr-FR" sz="1600" b="1" i="0" strike="noStrike" cap="none" spc="0" baseline="0">
                <a:solidFill>
                  <a:srgbClr val="3C3837"/>
                </a:solidFill>
                <a:effectLst/>
                <a:latin typeface="Calibri"/>
                <a:ea typeface="Calibri"/>
                <a:cs typeface="Calibri" charset="0"/>
              </a:rPr>
              <a:t>Auditif</a:t>
            </a:r>
          </a:p>
        </p:txBody>
      </p:sp>
      <p:sp>
        <p:nvSpPr>
          <p:cNvPr id="9" name="矩形 8">
            <a:extLst>
              <a:ext uri="{FF2B5EF4-FFF2-40B4-BE49-F238E27FC236}">
                <a16:creationId xmlns:a16="http://schemas.microsoft.com/office/drawing/2014/main" id="{E3C5BC25-236A-4A1C-A2B7-007D99C68D5B}"/>
              </a:ext>
            </a:extLst>
          </p:cNvPr>
          <p:cNvSpPr/>
          <p:nvPr/>
        </p:nvSpPr>
        <p:spPr>
          <a:xfrm>
            <a:off x="6009146" y="2946633"/>
            <a:ext cx="449712" cy="213573"/>
          </a:xfrm>
          <a:prstGeom prst="rect">
            <a:avLst/>
          </a:prstGeom>
          <a:noFill/>
        </p:spPr>
        <p:txBody>
          <a:bodyPr wrap="none" lIns="0" tIns="0" rIns="0" bIns="0">
            <a:spAutoFit/>
          </a:bodyPr>
          <a:lstStyle/>
          <a:p>
            <a:pPr indent="0"/>
            <a:r>
              <a:rPr lang="fr-FR" sz="1400" b="1" i="0" strike="noStrike" cap="none" spc="0" baseline="0">
                <a:solidFill>
                  <a:srgbClr val="000000"/>
                </a:solidFill>
                <a:effectLst/>
                <a:latin typeface="Calibri"/>
                <a:ea typeface="Calibri"/>
                <a:cs typeface="Calibri" charset="0"/>
              </a:rPr>
              <a:t>Visuel</a:t>
            </a:r>
          </a:p>
        </p:txBody>
      </p:sp>
      <p:sp>
        <p:nvSpPr>
          <p:cNvPr id="10" name="矩形 9">
            <a:extLst>
              <a:ext uri="{FF2B5EF4-FFF2-40B4-BE49-F238E27FC236}">
                <a16:creationId xmlns:a16="http://schemas.microsoft.com/office/drawing/2014/main" id="{94DF6F0D-AD46-4210-8EF6-8562FF3642B3}"/>
              </a:ext>
            </a:extLst>
          </p:cNvPr>
          <p:cNvSpPr/>
          <p:nvPr/>
        </p:nvSpPr>
        <p:spPr>
          <a:xfrm>
            <a:off x="6019339" y="4354417"/>
            <a:ext cx="1039263" cy="213573"/>
          </a:xfrm>
          <a:prstGeom prst="rect">
            <a:avLst/>
          </a:prstGeom>
          <a:noFill/>
        </p:spPr>
        <p:txBody>
          <a:bodyPr wrap="none" lIns="0" tIns="0" rIns="0" bIns="0">
            <a:spAutoFit/>
          </a:bodyPr>
          <a:lstStyle/>
          <a:p>
            <a:pPr indent="0"/>
            <a:r>
              <a:rPr lang="fr-FR" sz="1400" b="1" i="0" strike="noStrike" cap="none" spc="0" baseline="0">
                <a:solidFill>
                  <a:srgbClr val="000000"/>
                </a:solidFill>
                <a:effectLst/>
                <a:latin typeface="Calibri"/>
                <a:ea typeface="Calibri"/>
                <a:cs typeface="Calibri" charset="0"/>
              </a:rPr>
              <a:t>Kinesthésique</a:t>
            </a:r>
          </a:p>
        </p:txBody>
      </p:sp>
      <p:sp>
        <p:nvSpPr>
          <p:cNvPr id="12" name="矩形 11">
            <a:extLst>
              <a:ext uri="{FF2B5EF4-FFF2-40B4-BE49-F238E27FC236}">
                <a16:creationId xmlns:a16="http://schemas.microsoft.com/office/drawing/2014/main" id="{FD7F8BA1-43D2-4119-9E51-8BCE749A6351}"/>
              </a:ext>
            </a:extLst>
          </p:cNvPr>
          <p:cNvSpPr/>
          <p:nvPr/>
        </p:nvSpPr>
        <p:spPr>
          <a:xfrm>
            <a:off x="8617479" y="2782824"/>
            <a:ext cx="513275" cy="213573"/>
          </a:xfrm>
          <a:prstGeom prst="rect">
            <a:avLst/>
          </a:prstGeom>
          <a:noFill/>
        </p:spPr>
        <p:txBody>
          <a:bodyPr wrap="none" lIns="0" tIns="0" rIns="0" bIns="0">
            <a:spAutoFit/>
          </a:bodyPr>
          <a:lstStyle/>
          <a:p>
            <a:pPr indent="0"/>
            <a:r>
              <a:rPr lang="fr-FR" sz="1400" b="1" i="0" strike="noStrike" cap="none" spc="0" baseline="0">
                <a:solidFill>
                  <a:srgbClr val="3C3837"/>
                </a:solidFill>
                <a:effectLst/>
                <a:latin typeface="Arial"/>
                <a:ea typeface="Arial"/>
                <a:cs typeface="Arial"/>
              </a:rPr>
              <a:t>Cours</a:t>
            </a:r>
          </a:p>
        </p:txBody>
      </p:sp>
      <p:sp>
        <p:nvSpPr>
          <p:cNvPr id="13" name="矩形 12">
            <a:extLst>
              <a:ext uri="{FF2B5EF4-FFF2-40B4-BE49-F238E27FC236}">
                <a16:creationId xmlns:a16="http://schemas.microsoft.com/office/drawing/2014/main" id="{57105CF5-46DF-4CB7-A59D-61E8165BC543}"/>
              </a:ext>
            </a:extLst>
          </p:cNvPr>
          <p:cNvSpPr/>
          <p:nvPr/>
        </p:nvSpPr>
        <p:spPr>
          <a:xfrm>
            <a:off x="8883410" y="3259067"/>
            <a:ext cx="640402" cy="213573"/>
          </a:xfrm>
          <a:prstGeom prst="rect">
            <a:avLst/>
          </a:prstGeom>
          <a:noFill/>
        </p:spPr>
        <p:txBody>
          <a:bodyPr wrap="none" lIns="0" tIns="0" rIns="0" bIns="0">
            <a:spAutoFit/>
          </a:bodyPr>
          <a:lstStyle/>
          <a:p>
            <a:pPr indent="0"/>
            <a:r>
              <a:rPr lang="fr-FR" sz="1400" b="1" i="0" strike="noStrike" cap="none" spc="0" baseline="0">
                <a:solidFill>
                  <a:srgbClr val="3C3837"/>
                </a:solidFill>
                <a:effectLst/>
                <a:latin typeface="Arial"/>
                <a:ea typeface="Arial"/>
                <a:cs typeface="Arial"/>
              </a:rPr>
              <a:t>Lecture</a:t>
            </a:r>
          </a:p>
        </p:txBody>
      </p:sp>
      <p:sp>
        <p:nvSpPr>
          <p:cNvPr id="14" name="矩形 13">
            <a:extLst>
              <a:ext uri="{FF2B5EF4-FFF2-40B4-BE49-F238E27FC236}">
                <a16:creationId xmlns:a16="http://schemas.microsoft.com/office/drawing/2014/main" id="{67DBFBBB-BABE-47B3-97EF-B11B4F0368B7}"/>
              </a:ext>
            </a:extLst>
          </p:cNvPr>
          <p:cNvSpPr/>
          <p:nvPr/>
        </p:nvSpPr>
        <p:spPr>
          <a:xfrm>
            <a:off x="9142490" y="3725411"/>
            <a:ext cx="1004303" cy="213573"/>
          </a:xfrm>
          <a:prstGeom prst="rect">
            <a:avLst/>
          </a:prstGeom>
          <a:noFill/>
        </p:spPr>
        <p:txBody>
          <a:bodyPr wrap="none" lIns="0" tIns="0" rIns="0" bIns="0">
            <a:spAutoFit/>
          </a:bodyPr>
          <a:lstStyle/>
          <a:p>
            <a:pPr indent="0"/>
            <a:r>
              <a:rPr lang="fr-FR" sz="1400" b="1" i="0" strike="noStrike" cap="none" spc="0" baseline="0">
                <a:solidFill>
                  <a:srgbClr val="3C3837"/>
                </a:solidFill>
                <a:effectLst/>
                <a:latin typeface="Arial"/>
                <a:ea typeface="Arial"/>
                <a:cs typeface="Arial"/>
              </a:rPr>
              <a:t>Audiovisuel</a:t>
            </a:r>
          </a:p>
        </p:txBody>
      </p:sp>
      <p:sp>
        <p:nvSpPr>
          <p:cNvPr id="15" name="矩形 14">
            <a:extLst>
              <a:ext uri="{FF2B5EF4-FFF2-40B4-BE49-F238E27FC236}">
                <a16:creationId xmlns:a16="http://schemas.microsoft.com/office/drawing/2014/main" id="{C2818866-AD4D-4CF1-BCC1-CD310351F6EE}"/>
              </a:ext>
            </a:extLst>
          </p:cNvPr>
          <p:cNvSpPr/>
          <p:nvPr/>
        </p:nvSpPr>
        <p:spPr>
          <a:xfrm>
            <a:off x="9380234" y="4182611"/>
            <a:ext cx="1252201" cy="213573"/>
          </a:xfrm>
          <a:prstGeom prst="rect">
            <a:avLst/>
          </a:prstGeom>
          <a:noFill/>
        </p:spPr>
        <p:txBody>
          <a:bodyPr wrap="none" lIns="0" tIns="0" rIns="0" bIns="0">
            <a:spAutoFit/>
          </a:bodyPr>
          <a:lstStyle/>
          <a:p>
            <a:pPr indent="0"/>
            <a:r>
              <a:rPr lang="fr-FR" sz="1400" b="1" i="0" strike="noStrike" cap="none" spc="0" baseline="0">
                <a:solidFill>
                  <a:srgbClr val="3C3837"/>
                </a:solidFill>
                <a:effectLst/>
                <a:latin typeface="Arial"/>
                <a:ea typeface="Arial"/>
                <a:cs typeface="Arial"/>
              </a:rPr>
              <a:t>Démonstration</a:t>
            </a:r>
          </a:p>
        </p:txBody>
      </p:sp>
      <p:sp>
        <p:nvSpPr>
          <p:cNvPr id="16" name="矩形 15">
            <a:extLst>
              <a:ext uri="{FF2B5EF4-FFF2-40B4-BE49-F238E27FC236}">
                <a16:creationId xmlns:a16="http://schemas.microsoft.com/office/drawing/2014/main" id="{CAC168B0-26AC-4C4C-B139-99CF06305A6F}"/>
              </a:ext>
            </a:extLst>
          </p:cNvPr>
          <p:cNvSpPr/>
          <p:nvPr/>
        </p:nvSpPr>
        <p:spPr>
          <a:xfrm>
            <a:off x="9645410" y="4648955"/>
            <a:ext cx="945507" cy="213573"/>
          </a:xfrm>
          <a:prstGeom prst="rect">
            <a:avLst/>
          </a:prstGeom>
          <a:noFill/>
        </p:spPr>
        <p:txBody>
          <a:bodyPr wrap="none" lIns="0" tIns="0" rIns="0" bIns="0">
            <a:spAutoFit/>
          </a:bodyPr>
          <a:lstStyle/>
          <a:p>
            <a:pPr indent="0"/>
            <a:r>
              <a:rPr lang="fr-FR" sz="1400" b="1" i="0" strike="noStrike" cap="none" spc="0" baseline="0">
                <a:solidFill>
                  <a:srgbClr val="3C3837"/>
                </a:solidFill>
                <a:effectLst/>
                <a:latin typeface="Arial"/>
                <a:ea typeface="Arial"/>
                <a:cs typeface="Arial"/>
              </a:rPr>
              <a:t>Discussion</a:t>
            </a:r>
          </a:p>
        </p:txBody>
      </p:sp>
      <p:sp>
        <p:nvSpPr>
          <p:cNvPr id="17" name="矩形 16">
            <a:extLst>
              <a:ext uri="{FF2B5EF4-FFF2-40B4-BE49-F238E27FC236}">
                <a16:creationId xmlns:a16="http://schemas.microsoft.com/office/drawing/2014/main" id="{EF2304E4-F522-4CD8-B3C0-A839C3BB9762}"/>
              </a:ext>
            </a:extLst>
          </p:cNvPr>
          <p:cNvSpPr/>
          <p:nvPr/>
        </p:nvSpPr>
        <p:spPr>
          <a:xfrm>
            <a:off x="9886203" y="5115299"/>
            <a:ext cx="1398397" cy="213573"/>
          </a:xfrm>
          <a:prstGeom prst="rect">
            <a:avLst/>
          </a:prstGeom>
          <a:noFill/>
        </p:spPr>
        <p:txBody>
          <a:bodyPr wrap="none" lIns="0" tIns="0" rIns="0" bIns="0">
            <a:spAutoFit/>
          </a:bodyPr>
          <a:lstStyle/>
          <a:p>
            <a:pPr indent="0"/>
            <a:r>
              <a:rPr lang="fr-FR" sz="1400" b="1" i="0" strike="noStrike" cap="none" spc="0" baseline="0">
                <a:solidFill>
                  <a:srgbClr val="3C3837"/>
                </a:solidFill>
                <a:effectLst/>
                <a:latin typeface="Arial"/>
                <a:ea typeface="Arial"/>
                <a:cs typeface="Arial"/>
              </a:rPr>
              <a:t>Mise en pratique</a:t>
            </a:r>
          </a:p>
        </p:txBody>
      </p:sp>
      <p:sp>
        <p:nvSpPr>
          <p:cNvPr id="18" name="矩形 17">
            <a:extLst>
              <a:ext uri="{FF2B5EF4-FFF2-40B4-BE49-F238E27FC236}">
                <a16:creationId xmlns:a16="http://schemas.microsoft.com/office/drawing/2014/main" id="{B6628578-3960-436C-B096-877636FFB602}"/>
              </a:ext>
            </a:extLst>
          </p:cNvPr>
          <p:cNvSpPr/>
          <p:nvPr/>
        </p:nvSpPr>
        <p:spPr>
          <a:xfrm>
            <a:off x="10114802" y="5593835"/>
            <a:ext cx="1794080" cy="213573"/>
          </a:xfrm>
          <a:prstGeom prst="rect">
            <a:avLst/>
          </a:prstGeom>
          <a:noFill/>
        </p:spPr>
        <p:txBody>
          <a:bodyPr wrap="none" lIns="0" tIns="0" rIns="0" bIns="0">
            <a:spAutoFit/>
          </a:bodyPr>
          <a:lstStyle/>
          <a:p>
            <a:pPr indent="0"/>
            <a:r>
              <a:rPr lang="fr-FR" sz="1400" b="1" i="0" strike="noStrike" cap="none" spc="0" baseline="0">
                <a:solidFill>
                  <a:srgbClr val="3C3837"/>
                </a:solidFill>
                <a:effectLst/>
                <a:latin typeface="Arial"/>
                <a:ea typeface="Arial"/>
                <a:cs typeface="Arial"/>
              </a:rPr>
              <a:t>Enseigner aux autres</a:t>
            </a:r>
          </a:p>
        </p:txBody>
      </p:sp>
      <p:sp>
        <p:nvSpPr>
          <p:cNvPr id="19" name="矩形 18">
            <a:extLst>
              <a:ext uri="{FF2B5EF4-FFF2-40B4-BE49-F238E27FC236}">
                <a16:creationId xmlns:a16="http://schemas.microsoft.com/office/drawing/2014/main" id="{837237D9-EBD4-48D1-B020-0EAADAF70482}"/>
              </a:ext>
            </a:extLst>
          </p:cNvPr>
          <p:cNvSpPr/>
          <p:nvPr/>
        </p:nvSpPr>
        <p:spPr>
          <a:xfrm>
            <a:off x="7946504" y="3150768"/>
            <a:ext cx="398861" cy="244084"/>
          </a:xfrm>
          <a:prstGeom prst="rect">
            <a:avLst/>
          </a:prstGeom>
          <a:noFill/>
        </p:spPr>
        <p:txBody>
          <a:bodyPr wrap="none" lIns="0" tIns="0" rIns="0" bIns="0">
            <a:spAutoFit/>
          </a:bodyPr>
          <a:lstStyle/>
          <a:p>
            <a:pPr indent="0"/>
            <a:r>
              <a:rPr lang="fr-FR" sz="1600" b="0" i="0" strike="noStrike" cap="none" spc="0" baseline="0">
                <a:solidFill>
                  <a:srgbClr val="FFFFFF"/>
                </a:solidFill>
                <a:effectLst/>
                <a:latin typeface="Calibri"/>
                <a:ea typeface="Calibri"/>
                <a:cs typeface="Calibri" charset="0"/>
              </a:rPr>
              <a:t>10 %</a:t>
            </a:r>
          </a:p>
        </p:txBody>
      </p:sp>
      <p:sp>
        <p:nvSpPr>
          <p:cNvPr id="20" name="矩形 19">
            <a:extLst>
              <a:ext uri="{FF2B5EF4-FFF2-40B4-BE49-F238E27FC236}">
                <a16:creationId xmlns:a16="http://schemas.microsoft.com/office/drawing/2014/main" id="{9AAC0E35-E241-4295-A10E-3FDFC914D698}"/>
              </a:ext>
            </a:extLst>
          </p:cNvPr>
          <p:cNvSpPr/>
          <p:nvPr/>
        </p:nvSpPr>
        <p:spPr>
          <a:xfrm>
            <a:off x="7935016" y="4108391"/>
            <a:ext cx="400450" cy="244084"/>
          </a:xfrm>
          <a:prstGeom prst="rect">
            <a:avLst/>
          </a:prstGeom>
          <a:noFill/>
        </p:spPr>
        <p:txBody>
          <a:bodyPr wrap="none" lIns="0" tIns="0" rIns="0" bIns="0">
            <a:spAutoFit/>
          </a:bodyPr>
          <a:lstStyle/>
          <a:p>
            <a:pPr indent="0"/>
            <a:r>
              <a:rPr lang="fr-FR" sz="1600" b="1" i="0" strike="noStrike" cap="none" spc="0" baseline="0">
                <a:solidFill>
                  <a:srgbClr val="D2F5E8"/>
                </a:solidFill>
                <a:effectLst/>
                <a:latin typeface="Calibri"/>
                <a:ea typeface="Calibri"/>
                <a:cs typeface="Calibri" charset="0"/>
              </a:rPr>
              <a:t>30 %</a:t>
            </a:r>
          </a:p>
        </p:txBody>
      </p:sp>
      <p:sp>
        <p:nvSpPr>
          <p:cNvPr id="21" name="矩形 20">
            <a:extLst>
              <a:ext uri="{FF2B5EF4-FFF2-40B4-BE49-F238E27FC236}">
                <a16:creationId xmlns:a16="http://schemas.microsoft.com/office/drawing/2014/main" id="{7115F6A4-D318-423C-A93F-B093BF887549}"/>
              </a:ext>
            </a:extLst>
          </p:cNvPr>
          <p:cNvSpPr/>
          <p:nvPr/>
        </p:nvSpPr>
        <p:spPr>
          <a:xfrm>
            <a:off x="7946504" y="4564162"/>
            <a:ext cx="400450" cy="244084"/>
          </a:xfrm>
          <a:prstGeom prst="rect">
            <a:avLst/>
          </a:prstGeom>
          <a:noFill/>
        </p:spPr>
        <p:txBody>
          <a:bodyPr wrap="none" lIns="0" tIns="0" rIns="0" bIns="0">
            <a:spAutoFit/>
          </a:bodyPr>
          <a:lstStyle/>
          <a:p>
            <a:pPr indent="0"/>
            <a:r>
              <a:rPr lang="fr-FR" sz="1600" b="1" i="0" strike="noStrike" cap="none" spc="0" baseline="0">
                <a:solidFill>
                  <a:srgbClr val="D2F5E8"/>
                </a:solidFill>
                <a:effectLst/>
                <a:latin typeface="Calibri"/>
                <a:ea typeface="Calibri"/>
                <a:cs typeface="Calibri" charset="0"/>
              </a:rPr>
              <a:t>50 %</a:t>
            </a:r>
          </a:p>
        </p:txBody>
      </p:sp>
      <p:sp>
        <p:nvSpPr>
          <p:cNvPr id="22" name="矩形 21">
            <a:extLst>
              <a:ext uri="{FF2B5EF4-FFF2-40B4-BE49-F238E27FC236}">
                <a16:creationId xmlns:a16="http://schemas.microsoft.com/office/drawing/2014/main" id="{54451081-DD4A-427D-BA68-48E24258A0C5}"/>
              </a:ext>
            </a:extLst>
          </p:cNvPr>
          <p:cNvSpPr/>
          <p:nvPr/>
        </p:nvSpPr>
        <p:spPr>
          <a:xfrm>
            <a:off x="7926996" y="5032322"/>
            <a:ext cx="400450" cy="244084"/>
          </a:xfrm>
          <a:prstGeom prst="rect">
            <a:avLst/>
          </a:prstGeom>
          <a:noFill/>
        </p:spPr>
        <p:txBody>
          <a:bodyPr wrap="none" lIns="0" tIns="0" rIns="0" bIns="0">
            <a:spAutoFit/>
          </a:bodyPr>
          <a:lstStyle/>
          <a:p>
            <a:pPr indent="0"/>
            <a:r>
              <a:rPr lang="fr-FR" sz="1600" b="1" i="0" strike="noStrike" cap="none" spc="0" baseline="0">
                <a:solidFill>
                  <a:srgbClr val="FFFFFF"/>
                </a:solidFill>
                <a:effectLst/>
                <a:latin typeface="Calibri"/>
                <a:ea typeface="Calibri"/>
                <a:cs typeface="Calibri" charset="0"/>
              </a:rPr>
              <a:t>75 %</a:t>
            </a:r>
          </a:p>
        </p:txBody>
      </p:sp>
      <p:sp>
        <p:nvSpPr>
          <p:cNvPr id="23" name="矩形 22">
            <a:extLst>
              <a:ext uri="{FF2B5EF4-FFF2-40B4-BE49-F238E27FC236}">
                <a16:creationId xmlns:a16="http://schemas.microsoft.com/office/drawing/2014/main" id="{53378DD4-4F65-4C17-B27A-58D3271E8064}"/>
              </a:ext>
            </a:extLst>
          </p:cNvPr>
          <p:cNvSpPr/>
          <p:nvPr/>
        </p:nvSpPr>
        <p:spPr>
          <a:xfrm>
            <a:off x="7946504" y="5520652"/>
            <a:ext cx="400450" cy="244084"/>
          </a:xfrm>
          <a:prstGeom prst="rect">
            <a:avLst/>
          </a:prstGeom>
          <a:noFill/>
        </p:spPr>
        <p:txBody>
          <a:bodyPr wrap="none" lIns="0" tIns="0" rIns="0" bIns="0">
            <a:spAutoFit/>
          </a:bodyPr>
          <a:lstStyle/>
          <a:p>
            <a:pPr indent="0"/>
            <a:r>
              <a:rPr lang="fr-FR" sz="1600" b="1" i="0" strike="noStrike" cap="none" spc="0" baseline="0">
                <a:solidFill>
                  <a:srgbClr val="F5D1F5"/>
                </a:solidFill>
                <a:effectLst/>
                <a:latin typeface="Calibri"/>
                <a:ea typeface="Calibri"/>
                <a:cs typeface="Calibri" charset="0"/>
              </a:rPr>
              <a:t>90 %</a:t>
            </a:r>
          </a:p>
        </p:txBody>
      </p:sp>
      <p:sp>
        <p:nvSpPr>
          <p:cNvPr id="24" name="矩形 23">
            <a:extLst>
              <a:ext uri="{FF2B5EF4-FFF2-40B4-BE49-F238E27FC236}">
                <a16:creationId xmlns:a16="http://schemas.microsoft.com/office/drawing/2014/main" id="{4D8B67C5-467A-4ACE-A645-7AD87A47C4FE}"/>
              </a:ext>
            </a:extLst>
          </p:cNvPr>
          <p:cNvSpPr/>
          <p:nvPr/>
        </p:nvSpPr>
        <p:spPr>
          <a:xfrm>
            <a:off x="7440168" y="3163426"/>
            <a:ext cx="228829" cy="454479"/>
          </a:xfrm>
          <a:prstGeom prst="rect">
            <a:avLst/>
          </a:prstGeom>
          <a:noFill/>
        </p:spPr>
        <p:txBody>
          <a:bodyPr vert="vert270" wrap="none" lIns="0" tIns="0" rIns="0" bIns="0">
            <a:spAutoFit/>
          </a:bodyPr>
          <a:lstStyle/>
          <a:p>
            <a:pPr indent="0"/>
            <a:r>
              <a:rPr lang="fr-FR" sz="1500" b="1" i="0" strike="noStrike" cap="none" spc="0" baseline="0">
                <a:solidFill>
                  <a:srgbClr val="3C3837"/>
                </a:solidFill>
                <a:effectLst/>
                <a:latin typeface="Calibri"/>
                <a:ea typeface="Calibri"/>
                <a:cs typeface="Calibri" charset="0"/>
              </a:rPr>
              <a:t>Passif</a:t>
            </a:r>
          </a:p>
        </p:txBody>
      </p:sp>
      <p:sp>
        <p:nvSpPr>
          <p:cNvPr id="25" name="矩形 24">
            <a:extLst>
              <a:ext uri="{FF2B5EF4-FFF2-40B4-BE49-F238E27FC236}">
                <a16:creationId xmlns:a16="http://schemas.microsoft.com/office/drawing/2014/main" id="{3F6DB0A6-7956-4625-BF1A-5C3B7B822E5A}"/>
              </a:ext>
            </a:extLst>
          </p:cNvPr>
          <p:cNvSpPr/>
          <p:nvPr/>
        </p:nvSpPr>
        <p:spPr>
          <a:xfrm>
            <a:off x="8519033" y="4128558"/>
            <a:ext cx="167808" cy="1461961"/>
          </a:xfrm>
          <a:prstGeom prst="rect">
            <a:avLst/>
          </a:prstGeom>
          <a:noFill/>
        </p:spPr>
        <p:txBody>
          <a:bodyPr vert="vert" wrap="none" lIns="0" tIns="0" rIns="0" bIns="0">
            <a:spAutoFit/>
          </a:bodyPr>
          <a:lstStyle/>
          <a:p>
            <a:pPr indent="0"/>
            <a:r>
              <a:rPr lang="fr-FR" sz="1100" b="0" i="1" strike="noStrike" cap="none" spc="0" baseline="0">
                <a:solidFill>
                  <a:srgbClr val="B0D2DA"/>
                </a:solidFill>
                <a:effectLst/>
                <a:latin typeface="Calibri"/>
                <a:ea typeface="Calibri"/>
                <a:cs typeface="Calibri" charset="0"/>
              </a:rPr>
              <a:t>Taux moyens de rétention</a:t>
            </a:r>
          </a:p>
        </p:txBody>
      </p:sp>
      <p:sp>
        <p:nvSpPr>
          <p:cNvPr id="26" name="矩形 25">
            <a:extLst>
              <a:ext uri="{FF2B5EF4-FFF2-40B4-BE49-F238E27FC236}">
                <a16:creationId xmlns:a16="http://schemas.microsoft.com/office/drawing/2014/main" id="{6AB4E6F1-CCAC-472C-8CEE-409E4B948E9A}"/>
              </a:ext>
            </a:extLst>
          </p:cNvPr>
          <p:cNvSpPr/>
          <p:nvPr/>
        </p:nvSpPr>
        <p:spPr>
          <a:xfrm>
            <a:off x="7444998" y="5335919"/>
            <a:ext cx="228829" cy="368668"/>
          </a:xfrm>
          <a:prstGeom prst="rect">
            <a:avLst/>
          </a:prstGeom>
          <a:noFill/>
        </p:spPr>
        <p:txBody>
          <a:bodyPr vert="vert270" wrap="none" lIns="0" tIns="0" rIns="0" bIns="0">
            <a:spAutoFit/>
          </a:bodyPr>
          <a:lstStyle/>
          <a:p>
            <a:pPr indent="0"/>
            <a:r>
              <a:rPr lang="fr-FR" sz="1500" b="1" i="0" strike="noStrike" cap="none" spc="0" baseline="0">
                <a:solidFill>
                  <a:srgbClr val="FFFFFF"/>
                </a:solidFill>
                <a:effectLst/>
                <a:latin typeface="Calibri"/>
                <a:ea typeface="Calibri"/>
                <a:cs typeface="Calibri" charset="0"/>
              </a:rPr>
              <a:t>Actif</a:t>
            </a:r>
          </a:p>
        </p:txBody>
      </p:sp>
      <p:sp>
        <p:nvSpPr>
          <p:cNvPr id="27" name="矩形 26">
            <a:extLst>
              <a:ext uri="{FF2B5EF4-FFF2-40B4-BE49-F238E27FC236}">
                <a16:creationId xmlns:a16="http://schemas.microsoft.com/office/drawing/2014/main" id="{03FE3BF0-EFAC-4655-8E7C-BF308241D8D9}"/>
              </a:ext>
            </a:extLst>
          </p:cNvPr>
          <p:cNvSpPr/>
          <p:nvPr/>
        </p:nvSpPr>
        <p:spPr>
          <a:xfrm>
            <a:off x="8003237" y="2789755"/>
            <a:ext cx="295570" cy="244084"/>
          </a:xfrm>
          <a:prstGeom prst="rect">
            <a:avLst/>
          </a:prstGeom>
          <a:noFill/>
        </p:spPr>
        <p:txBody>
          <a:bodyPr wrap="none" lIns="0" tIns="0" rIns="0" bIns="0">
            <a:spAutoFit/>
          </a:bodyPr>
          <a:lstStyle/>
          <a:p>
            <a:pPr indent="0"/>
            <a:r>
              <a:rPr lang="fr-FR" sz="1600" b="0" i="0" strike="noStrike" cap="none" spc="0" baseline="0">
                <a:solidFill>
                  <a:srgbClr val="FFFFFF"/>
                </a:solidFill>
                <a:effectLst/>
                <a:latin typeface="Calibri"/>
                <a:ea typeface="Calibri"/>
                <a:cs typeface="Calibri" charset="0"/>
              </a:rPr>
              <a:t>5 %</a:t>
            </a:r>
          </a:p>
        </p:txBody>
      </p:sp>
      <p:sp>
        <p:nvSpPr>
          <p:cNvPr id="28" name="矩形 27">
            <a:extLst>
              <a:ext uri="{FF2B5EF4-FFF2-40B4-BE49-F238E27FC236}">
                <a16:creationId xmlns:a16="http://schemas.microsoft.com/office/drawing/2014/main" id="{238E5C03-2644-44A6-9CCD-F92BD2218E81}"/>
              </a:ext>
            </a:extLst>
          </p:cNvPr>
          <p:cNvSpPr/>
          <p:nvPr/>
        </p:nvSpPr>
        <p:spPr>
          <a:xfrm>
            <a:off x="7926996" y="3596401"/>
            <a:ext cx="400450" cy="244084"/>
          </a:xfrm>
          <a:prstGeom prst="rect">
            <a:avLst/>
          </a:prstGeom>
          <a:noFill/>
        </p:spPr>
        <p:txBody>
          <a:bodyPr wrap="none" lIns="0" tIns="0" rIns="0" bIns="0">
            <a:spAutoFit/>
          </a:bodyPr>
          <a:lstStyle/>
          <a:p>
            <a:pPr indent="0"/>
            <a:r>
              <a:rPr lang="fr-FR" sz="1600" b="1" i="0" strike="noStrike" cap="none" spc="0" baseline="0">
                <a:solidFill>
                  <a:srgbClr val="D2F5E8"/>
                </a:solidFill>
                <a:effectLst/>
                <a:latin typeface="Calibri"/>
                <a:ea typeface="Calibri"/>
                <a:cs typeface="Calibri" charset="0"/>
              </a:rPr>
              <a:t>20 %</a:t>
            </a:r>
          </a:p>
        </p:txBody>
      </p:sp>
    </p:spTree>
    <p:extLst>
      <p:ext uri="{BB962C8B-B14F-4D97-AF65-F5344CB8AC3E}">
        <p14:creationId xmlns:p14="http://schemas.microsoft.com/office/powerpoint/2010/main" val="3800598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4000" b="0" i="0" strike="noStrike" cap="none" spc="0" baseline="0">
                <a:solidFill>
                  <a:srgbClr val="EBEBEB"/>
                </a:solidFill>
                <a:effectLst/>
                <a:latin typeface="Century Gothic"/>
                <a:ea typeface="Century Gothic"/>
                <a:cs typeface="Century Gothic"/>
              </a:rPr>
              <a:t>Préparation</a:t>
            </a:r>
          </a:p>
        </p:txBody>
      </p:sp>
      <p:sp>
        <p:nvSpPr>
          <p:cNvPr id="3" name="Text Placeholder 2"/>
          <p:cNvSpPr>
            <a:spLocks noGrp="1"/>
          </p:cNvSpPr>
          <p:nvPr>
            <p:ph type="body" idx="1"/>
          </p:nvPr>
        </p:nvSpPr>
        <p:spPr>
          <a:xfrm>
            <a:off x="6895558" y="2677644"/>
            <a:ext cx="4663030" cy="2283823"/>
          </a:xfrm>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3</a:t>
            </a:fld>
            <a:endParaRPr lang="en-US"/>
          </a:p>
        </p:txBody>
      </p:sp>
    </p:spTree>
    <p:extLst>
      <p:ext uri="{BB962C8B-B14F-4D97-AF65-F5344CB8AC3E}">
        <p14:creationId xmlns:p14="http://schemas.microsoft.com/office/powerpoint/2010/main" val="299012939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1796" y="1063416"/>
            <a:ext cx="8539843" cy="706964"/>
          </a:xfrm>
        </p:spPr>
        <p:txBody>
          <a:bodyPr/>
          <a:lstStyle/>
          <a:p>
            <a:r>
              <a:rPr lang="fr-FR" sz="3600" b="0" i="0" strike="noStrike" cap="none" spc="0" baseline="0">
                <a:solidFill>
                  <a:srgbClr val="EBEBEB"/>
                </a:solidFill>
                <a:effectLst/>
                <a:latin typeface="Century Gothic"/>
                <a:ea typeface="Century Gothic"/>
                <a:cs typeface="Century Gothic"/>
              </a:rPr>
              <a:t>Mener l’évaluation des besoins</a:t>
            </a:r>
          </a:p>
        </p:txBody>
      </p:sp>
      <p:sp>
        <p:nvSpPr>
          <p:cNvPr id="3" name="Content Placeholder 2"/>
          <p:cNvSpPr>
            <a:spLocks noGrp="1"/>
          </p:cNvSpPr>
          <p:nvPr>
            <p:ph idx="1"/>
          </p:nvPr>
        </p:nvSpPr>
        <p:spPr>
          <a:xfrm>
            <a:off x="522514" y="2668814"/>
            <a:ext cx="11430000" cy="3911600"/>
          </a:xfrm>
        </p:spPr>
        <p:txBody>
          <a:bodyPr>
            <a:normAutofit/>
          </a:bodyPr>
          <a:lstStyle/>
          <a:p>
            <a:pPr lvl="0"/>
            <a:r>
              <a:rPr lang="fr-FR" sz="2400" b="0" i="0" strike="noStrike" cap="none" spc="0" baseline="0">
                <a:solidFill>
                  <a:srgbClr val="404040"/>
                </a:solidFill>
                <a:effectLst/>
                <a:latin typeface="Century Gothic"/>
                <a:ea typeface="Century Gothic"/>
                <a:cs typeface="Century Gothic"/>
              </a:rPr>
              <a:t>Déterminer la nature de votre auditoire : qui allez-vous former ?</a:t>
            </a:r>
          </a:p>
          <a:p>
            <a:pPr lvl="0"/>
            <a:r>
              <a:rPr lang="fr-FR" sz="2400" b="0" i="0" strike="noStrike" cap="none" spc="0" baseline="0">
                <a:solidFill>
                  <a:srgbClr val="404040"/>
                </a:solidFill>
                <a:effectLst/>
                <a:latin typeface="Century Gothic"/>
                <a:ea typeface="Century Gothic"/>
                <a:cs typeface="Century Gothic"/>
              </a:rPr>
              <a:t>Déterminer les besoins d’apprentissage de votre auditoire</a:t>
            </a:r>
          </a:p>
          <a:p>
            <a:pPr lvl="1"/>
            <a:r>
              <a:rPr lang="fr-FR" sz="1800" b="0" i="0" strike="noStrike" cap="none" spc="0" baseline="0">
                <a:solidFill>
                  <a:srgbClr val="404040"/>
                </a:solidFill>
                <a:effectLst/>
                <a:latin typeface="Century Gothic"/>
                <a:ea typeface="Century Gothic"/>
                <a:cs typeface="Century Gothic"/>
              </a:rPr>
              <a:t>Que savent-ils déjà sur le renforcement des capacités en santé publique au PoE ?</a:t>
            </a:r>
          </a:p>
          <a:p>
            <a:pPr lvl="1"/>
            <a:r>
              <a:rPr lang="fr-FR" sz="1800" b="0" i="0" strike="noStrike" cap="none" spc="0" baseline="0">
                <a:solidFill>
                  <a:srgbClr val="404040"/>
                </a:solidFill>
                <a:effectLst/>
                <a:latin typeface="Century Gothic"/>
                <a:ea typeface="Century Gothic"/>
                <a:cs typeface="Century Gothic"/>
              </a:rPr>
              <a:t>Quels sont leurs antécédents professionnels ?</a:t>
            </a:r>
          </a:p>
          <a:p>
            <a:r>
              <a:rPr lang="fr-FR" sz="2400" b="0" i="0" strike="noStrike" cap="none" spc="0" baseline="0">
                <a:solidFill>
                  <a:srgbClr val="404040"/>
                </a:solidFill>
                <a:effectLst/>
                <a:latin typeface="Century Gothic"/>
                <a:ea typeface="Century Gothic"/>
                <a:cs typeface="Century Gothic"/>
              </a:rPr>
              <a:t>Il est possible de déterminer les besoins d’apprentissage par le biais d’un questionnaire, en interrogeant les participants le premier jour, ou par le biais d’une enquête sur les participants avant la formation</a:t>
            </a:r>
          </a:p>
        </p:txBody>
      </p:sp>
      <p:sp>
        <p:nvSpPr>
          <p:cNvPr id="4" name="Slide Number Placeholder 3"/>
          <p:cNvSpPr>
            <a:spLocks noGrp="1"/>
          </p:cNvSpPr>
          <p:nvPr>
            <p:ph type="sldNum" sz="quarter" idx="12"/>
          </p:nvPr>
        </p:nvSpPr>
        <p:spPr/>
        <p:txBody>
          <a:bodyPr/>
          <a:lstStyle/>
          <a:p>
            <a:fld id="{D57F1E4F-1CFF-5643-939E-217C01CDF565}" type="slidenum">
              <a:rPr lang="en-US" smtClean="0"/>
              <a:t>4</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276" y="679572"/>
            <a:ext cx="1576388" cy="1576388"/>
          </a:xfrm>
          <a:prstGeom prst="rect">
            <a:avLst/>
          </a:prstGeom>
        </p:spPr>
      </p:pic>
    </p:spTree>
    <p:extLst>
      <p:ext uri="{BB962C8B-B14F-4D97-AF65-F5344CB8AC3E}">
        <p14:creationId xmlns:p14="http://schemas.microsoft.com/office/powerpoint/2010/main" val="67777274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2521" y="2603499"/>
            <a:ext cx="10888218" cy="3780971"/>
          </a:xfrm>
        </p:spPr>
        <p:txBody>
          <a:bodyPr>
            <a:normAutofit/>
          </a:bodyPr>
          <a:lstStyle/>
          <a:p>
            <a:pPr lvl="0"/>
            <a:r>
              <a:rPr lang="fr-FR" sz="2400" b="0" i="0" strike="noStrike" cap="none" spc="0" baseline="0">
                <a:solidFill>
                  <a:srgbClr val="404040"/>
                </a:solidFill>
                <a:effectLst/>
                <a:latin typeface="Century Gothic"/>
                <a:ea typeface="Century Gothic"/>
                <a:cs typeface="Century Gothic"/>
              </a:rPr>
              <a:t>Quel est l’objectif général de la formation ? Que doivent apprendre les participants et dans quel but/contexte ?</a:t>
            </a:r>
          </a:p>
          <a:p>
            <a:pPr lvl="0"/>
            <a:r>
              <a:rPr lang="fr-FR" sz="2400" b="0" i="0" strike="noStrike" cap="none" spc="0" baseline="0">
                <a:solidFill>
                  <a:srgbClr val="404040"/>
                </a:solidFill>
                <a:effectLst/>
                <a:latin typeface="Century Gothic"/>
                <a:ea typeface="Century Gothic"/>
                <a:cs typeface="Century Gothic"/>
              </a:rPr>
              <a:t>Envisager de structurer les domaines de contenu à présenter par une </a:t>
            </a:r>
            <a:r>
              <a:rPr lang="fr-FR" sz="2400" b="1" i="0" strike="noStrike" cap="none" spc="0" baseline="0">
                <a:solidFill>
                  <a:srgbClr val="404040"/>
                </a:solidFill>
                <a:effectLst/>
                <a:latin typeface="Century Gothic"/>
                <a:ea typeface="Century Gothic"/>
                <a:cs typeface="Century Gothic"/>
              </a:rPr>
              <a:t>introduction</a:t>
            </a:r>
            <a:r>
              <a:rPr lang="fr-FR" sz="2400" b="0" i="0" strike="noStrike" cap="none" spc="0" baseline="0">
                <a:solidFill>
                  <a:srgbClr val="404040"/>
                </a:solidFill>
                <a:effectLst/>
                <a:latin typeface="Century Gothic"/>
                <a:ea typeface="Century Gothic"/>
                <a:cs typeface="Century Gothic"/>
              </a:rPr>
              <a:t>, </a:t>
            </a:r>
            <a:r>
              <a:rPr lang="fr-FR" sz="2400" b="1" i="0" strike="noStrike" cap="none" spc="0" baseline="0">
                <a:solidFill>
                  <a:srgbClr val="404040"/>
                </a:solidFill>
                <a:effectLst/>
                <a:latin typeface="Century Gothic"/>
                <a:ea typeface="Century Gothic"/>
                <a:cs typeface="Century Gothic"/>
              </a:rPr>
              <a:t>un corps</a:t>
            </a:r>
            <a:r>
              <a:rPr lang="fr-FR" sz="2400" b="0" i="0" strike="noStrike" cap="none" spc="0" baseline="0">
                <a:solidFill>
                  <a:srgbClr val="404040"/>
                </a:solidFill>
                <a:effectLst/>
                <a:latin typeface="Century Gothic"/>
                <a:ea typeface="Century Gothic"/>
                <a:cs typeface="Century Gothic"/>
              </a:rPr>
              <a:t>, et </a:t>
            </a:r>
            <a:r>
              <a:rPr lang="fr-FR" sz="2400" b="1" i="0" strike="noStrike" cap="none" spc="0" baseline="0">
                <a:solidFill>
                  <a:srgbClr val="404040"/>
                </a:solidFill>
                <a:effectLst/>
                <a:latin typeface="Century Gothic"/>
                <a:ea typeface="Century Gothic"/>
                <a:cs typeface="Century Gothic"/>
              </a:rPr>
              <a:t>une conclusion</a:t>
            </a:r>
            <a:endParaRPr lang="en-US"/>
          </a:p>
          <a:p>
            <a:pPr lvl="0"/>
            <a:r>
              <a:rPr lang="fr-FR" sz="2400" b="0" i="0" strike="noStrike" cap="none" spc="0" baseline="0">
                <a:solidFill>
                  <a:srgbClr val="404040"/>
                </a:solidFill>
                <a:effectLst/>
                <a:latin typeface="Century Gothic"/>
                <a:ea typeface="Century Gothic"/>
                <a:cs typeface="Century Gothic"/>
              </a:rPr>
              <a:t>Déterminer comment vous allez évaluer le cours ou la formation. Les options peuvent inclure un test préalable/test postérieur, un questionnaire ou une liste de contrôle des compétences.</a:t>
            </a:r>
          </a:p>
        </p:txBody>
      </p:sp>
      <p:sp>
        <p:nvSpPr>
          <p:cNvPr id="4" name="Slide Number Placeholder 3"/>
          <p:cNvSpPr>
            <a:spLocks noGrp="1"/>
          </p:cNvSpPr>
          <p:nvPr>
            <p:ph type="sldNum" sz="quarter" idx="12"/>
          </p:nvPr>
        </p:nvSpPr>
        <p:spPr/>
        <p:txBody>
          <a:bodyPr/>
          <a:lstStyle/>
          <a:p>
            <a:fld id="{D57F1E4F-1CFF-5643-939E-217C01CDF565}" type="slidenum">
              <a:rPr lang="en-US" smtClean="0"/>
              <a:t>5</a:t>
            </a:fld>
            <a:endParaRPr lang="en-US"/>
          </a:p>
        </p:txBody>
      </p:sp>
      <p:sp>
        <p:nvSpPr>
          <p:cNvPr id="5" name="Title 1"/>
          <p:cNvSpPr>
            <a:spLocks noGrp="1"/>
          </p:cNvSpPr>
          <p:nvPr>
            <p:ph type="title"/>
          </p:nvPr>
        </p:nvSpPr>
        <p:spPr>
          <a:xfrm>
            <a:off x="2366374" y="1070784"/>
            <a:ext cx="8201866" cy="706964"/>
          </a:xfrm>
        </p:spPr>
        <p:txBody>
          <a:bodyPr/>
          <a:lstStyle/>
          <a:p>
            <a:r>
              <a:rPr lang="fr-FR" sz="3600" b="0" i="0" strike="noStrike" cap="none" spc="0" baseline="0">
                <a:solidFill>
                  <a:srgbClr val="EBEBEB"/>
                </a:solidFill>
                <a:effectLst/>
                <a:latin typeface="Century Gothic"/>
                <a:ea typeface="Century Gothic"/>
                <a:cs typeface="Century Gothic"/>
              </a:rPr>
              <a:t>Formuler un objectif général et structurer le cours/la formation</a:t>
            </a:r>
          </a:p>
        </p:txBody>
      </p:sp>
      <p:sp>
        <p:nvSpPr>
          <p:cNvPr id="2" name="Footer Placeholder 1"/>
          <p:cNvSpPr>
            <a:spLocks noGrp="1"/>
          </p:cNvSpPr>
          <p:nvPr>
            <p:ph type="ftr" sz="quarter" idx="11"/>
          </p:nvPr>
        </p:nvSpPr>
        <p:spPr>
          <a:xfrm>
            <a:off x="528358" y="6391838"/>
            <a:ext cx="11030230" cy="323287"/>
          </a:xfrm>
        </p:spPr>
        <p:txBody>
          <a:bodyPr/>
          <a:lstStyle/>
          <a:p>
            <a:r>
              <a:rPr lang="en-US"/>
              <a:t>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658" y="666750"/>
            <a:ext cx="1443317" cy="1443317"/>
          </a:xfrm>
          <a:prstGeom prst="rect">
            <a:avLst/>
          </a:prstGeom>
        </p:spPr>
      </p:pic>
    </p:spTree>
    <p:extLst>
      <p:ext uri="{BB962C8B-B14F-4D97-AF65-F5344CB8AC3E}">
        <p14:creationId xmlns:p14="http://schemas.microsoft.com/office/powerpoint/2010/main" val="53759509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192" y="2603500"/>
            <a:ext cx="11327363" cy="3834622"/>
          </a:xfrm>
        </p:spPr>
        <p:txBody>
          <a:bodyPr>
            <a:normAutofit/>
          </a:bodyPr>
          <a:lstStyle/>
          <a:p>
            <a:pPr lvl="1"/>
            <a:r>
              <a:rPr lang="fr-FR" sz="2400" b="0" i="0" strike="noStrike" cap="none" spc="0" baseline="0">
                <a:solidFill>
                  <a:srgbClr val="404040"/>
                </a:solidFill>
                <a:effectLst/>
                <a:latin typeface="Century Gothic"/>
                <a:ea typeface="Century Gothic"/>
                <a:cs typeface="Century Gothic"/>
              </a:rPr>
              <a:t>Présenter les objectifs d’apprentissage</a:t>
            </a:r>
          </a:p>
          <a:p>
            <a:pPr lvl="2"/>
            <a:r>
              <a:rPr lang="fr-FR" sz="2200" b="0" i="0" strike="noStrike" cap="none" spc="0" baseline="0">
                <a:solidFill>
                  <a:srgbClr val="404040"/>
                </a:solidFill>
                <a:effectLst/>
                <a:latin typeface="Century Gothic"/>
                <a:ea typeface="Century Gothic"/>
                <a:cs typeface="Century Gothic"/>
              </a:rPr>
              <a:t>Dans la mesure du possible, faites-les SMART ! (Spécifique, mesurable, réalisable, réaliste et limité dans le temps, pour Specific, Measurable, Achievable, Realistic and Time-bound)</a:t>
            </a:r>
          </a:p>
          <a:p>
            <a:pPr lvl="1"/>
            <a:r>
              <a:rPr lang="fr-FR" sz="2400" b="0" i="0" strike="noStrike" cap="none" spc="0" baseline="0">
                <a:solidFill>
                  <a:srgbClr val="404040"/>
                </a:solidFill>
                <a:effectLst/>
                <a:latin typeface="Century Gothic"/>
                <a:ea typeface="Century Gothic"/>
                <a:cs typeface="Century Gothic"/>
              </a:rPr>
              <a:t>Définir ce que les participants pourront faire/savoir après l’achèvement de l’atelier ou de la formation – quels sont les résultats ?</a:t>
            </a:r>
          </a:p>
          <a:p>
            <a:pPr lvl="1"/>
            <a:r>
              <a:rPr lang="fr-FR" sz="2400" b="0" i="0" strike="noStrike" cap="none" spc="0" baseline="0">
                <a:solidFill>
                  <a:srgbClr val="404040"/>
                </a:solidFill>
                <a:effectLst/>
                <a:latin typeface="Century Gothic"/>
                <a:ea typeface="Century Gothic"/>
                <a:cs typeface="Century Gothic"/>
              </a:rPr>
              <a:t>Souligner la valeur ajoutée ou l’importance du contenu pour l’emploi et/ou la vie des participants</a:t>
            </a:r>
          </a:p>
          <a:p>
            <a:pPr lvl="1"/>
            <a:r>
              <a:rPr lang="fr-FR" sz="2400" b="0" i="0" strike="noStrike" cap="none" spc="0" baseline="0">
                <a:solidFill>
                  <a:srgbClr val="404040"/>
                </a:solidFill>
                <a:effectLst/>
                <a:latin typeface="Century Gothic"/>
                <a:ea typeface="Century Gothic"/>
                <a:cs typeface="Century Gothic"/>
              </a:rPr>
              <a:t>Décrire le contenu à aborder</a:t>
            </a:r>
          </a:p>
          <a:p>
            <a:pPr lvl="0"/>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6</a:t>
            </a:fld>
            <a:endParaRPr lang="en-US"/>
          </a:p>
        </p:txBody>
      </p:sp>
      <p:sp>
        <p:nvSpPr>
          <p:cNvPr id="5" name="Title 1"/>
          <p:cNvSpPr>
            <a:spLocks noGrp="1"/>
          </p:cNvSpPr>
          <p:nvPr>
            <p:ph type="title"/>
          </p:nvPr>
        </p:nvSpPr>
        <p:spPr>
          <a:xfrm>
            <a:off x="2788554" y="1049062"/>
            <a:ext cx="8761413" cy="706964"/>
          </a:xfrm>
        </p:spPr>
        <p:txBody>
          <a:bodyPr/>
          <a:lstStyle/>
          <a:p>
            <a:r>
              <a:rPr lang="fr-FR" sz="3600" b="0" i="0" strike="noStrike" cap="none" spc="0" baseline="0">
                <a:solidFill>
                  <a:srgbClr val="EBEBEB"/>
                </a:solidFill>
                <a:effectLst/>
                <a:latin typeface="Century Gothic"/>
                <a:ea typeface="Century Gothic"/>
                <a:cs typeface="Century Gothic"/>
              </a:rPr>
              <a:t>Introduction</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400" y="679572"/>
            <a:ext cx="1856650" cy="1856650"/>
          </a:xfrm>
          <a:prstGeom prst="rect">
            <a:avLst/>
          </a:prstGeom>
        </p:spPr>
      </p:pic>
    </p:spTree>
    <p:extLst>
      <p:ext uri="{BB962C8B-B14F-4D97-AF65-F5344CB8AC3E}">
        <p14:creationId xmlns:p14="http://schemas.microsoft.com/office/powerpoint/2010/main" val="160383138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192" y="2603500"/>
            <a:ext cx="11327363" cy="3834622"/>
          </a:xfrm>
        </p:spPr>
        <p:txBody>
          <a:bodyPr>
            <a:normAutofit fontScale="92500" lnSpcReduction="10000"/>
          </a:bodyPr>
          <a:lstStyle/>
          <a:p>
            <a:pPr lvl="1"/>
            <a:r>
              <a:rPr lang="fr-FR" sz="2400" b="0" i="0" strike="noStrike" cap="none" spc="0" baseline="0">
                <a:solidFill>
                  <a:srgbClr val="404040"/>
                </a:solidFill>
                <a:effectLst/>
                <a:latin typeface="Century Gothic"/>
                <a:ea typeface="Century Gothic"/>
                <a:cs typeface="Century Gothic"/>
              </a:rPr>
              <a:t>Présenter les informations les plus importantes</a:t>
            </a:r>
          </a:p>
          <a:p>
            <a:pPr lvl="1"/>
            <a:r>
              <a:rPr lang="fr-FR" sz="2400" b="0" i="0" strike="noStrike" cap="none" spc="0" baseline="0">
                <a:solidFill>
                  <a:srgbClr val="404040"/>
                </a:solidFill>
                <a:effectLst/>
                <a:latin typeface="Century Gothic"/>
                <a:ea typeface="Century Gothic"/>
                <a:cs typeface="Century Gothic"/>
              </a:rPr>
              <a:t>Passer le plus de temps sur des sujets qui nécessitent le plus d’explications ou sont difficiles à comprendre</a:t>
            </a:r>
          </a:p>
          <a:p>
            <a:pPr lvl="1"/>
            <a:r>
              <a:rPr lang="fr-FR" sz="2400" b="0" i="0" strike="noStrike" cap="none" spc="0" baseline="0">
                <a:solidFill>
                  <a:srgbClr val="404040"/>
                </a:solidFill>
                <a:effectLst/>
                <a:latin typeface="Century Gothic"/>
                <a:ea typeface="Century Gothic"/>
                <a:cs typeface="Century Gothic"/>
              </a:rPr>
              <a:t>L’apprentissage est plus facile lorsque moins de sujets sont présentés clairement et expliqués que quand on introduit de nombreux sujets à la fois</a:t>
            </a:r>
          </a:p>
          <a:p>
            <a:pPr lvl="1"/>
            <a:r>
              <a:rPr lang="fr-FR" sz="2400" b="0" i="0" strike="noStrike" cap="none" spc="0" baseline="0">
                <a:solidFill>
                  <a:srgbClr val="404040"/>
                </a:solidFill>
                <a:effectLst/>
                <a:latin typeface="Century Gothic"/>
                <a:ea typeface="Century Gothic"/>
                <a:cs typeface="Century Gothic"/>
              </a:rPr>
              <a:t>Les informations doivent être utiles et pertinentes, idéalement liées à ce que les participants savent déjà</a:t>
            </a:r>
          </a:p>
          <a:p>
            <a:pPr lvl="2"/>
            <a:r>
              <a:rPr lang="fr-FR" sz="2200" b="0" i="1" strike="noStrike" cap="none" spc="0" baseline="0">
                <a:solidFill>
                  <a:srgbClr val="404040"/>
                </a:solidFill>
                <a:effectLst/>
                <a:latin typeface="Century Gothic"/>
                <a:ea typeface="Century Gothic"/>
                <a:cs typeface="Century Gothic"/>
              </a:rPr>
              <a:t>Garder à l’esprit que les adultes sont plus intéressés par les informations et les compétences d’apprentissage qui peuvent être appliquées à leur travail ou à leur vie !</a:t>
            </a:r>
          </a:p>
          <a:p>
            <a:pPr lvl="0"/>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t>7</a:t>
            </a:fld>
            <a:endParaRPr lang="en-US"/>
          </a:p>
        </p:txBody>
      </p:sp>
      <p:sp>
        <p:nvSpPr>
          <p:cNvPr id="5" name="Title 1"/>
          <p:cNvSpPr>
            <a:spLocks noGrp="1"/>
          </p:cNvSpPr>
          <p:nvPr>
            <p:ph type="title"/>
          </p:nvPr>
        </p:nvSpPr>
        <p:spPr>
          <a:xfrm>
            <a:off x="2429326" y="976233"/>
            <a:ext cx="8761413" cy="706964"/>
          </a:xfrm>
        </p:spPr>
        <p:txBody>
          <a:bodyPr/>
          <a:lstStyle/>
          <a:p>
            <a:r>
              <a:rPr lang="fr-FR" sz="3600" b="0" i="0" strike="noStrike" cap="none" spc="0" baseline="0">
                <a:solidFill>
                  <a:srgbClr val="EBEBEB"/>
                </a:solidFill>
                <a:effectLst/>
                <a:latin typeface="Century Gothic"/>
                <a:ea typeface="Century Gothic"/>
                <a:cs typeface="Century Gothic"/>
              </a:rPr>
              <a:t>Corps (ou contenu)</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21" y="623087"/>
            <a:ext cx="1896551" cy="1886271"/>
          </a:xfrm>
          <a:prstGeom prst="rect">
            <a:avLst/>
          </a:prstGeom>
        </p:spPr>
      </p:pic>
    </p:spTree>
    <p:extLst>
      <p:ext uri="{BB962C8B-B14F-4D97-AF65-F5344CB8AC3E}">
        <p14:creationId xmlns:p14="http://schemas.microsoft.com/office/powerpoint/2010/main" val="158685333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FR" sz="3600" b="0" i="0" strike="noStrike" cap="none" spc="0" baseline="0">
                <a:solidFill>
                  <a:srgbClr val="EBEBEB"/>
                </a:solidFill>
                <a:effectLst/>
                <a:latin typeface="Century Gothic"/>
                <a:ea typeface="Century Gothic"/>
                <a:cs typeface="Century Gothic"/>
              </a:rPr>
              <a:t>   Corps (ou contenu)--suite</a:t>
            </a:r>
          </a:p>
        </p:txBody>
      </p:sp>
      <p:sp>
        <p:nvSpPr>
          <p:cNvPr id="3" name="Content Placeholder 2"/>
          <p:cNvSpPr>
            <a:spLocks noGrp="1"/>
          </p:cNvSpPr>
          <p:nvPr>
            <p:ph idx="1"/>
          </p:nvPr>
        </p:nvSpPr>
        <p:spPr>
          <a:xfrm>
            <a:off x="590550" y="2603500"/>
            <a:ext cx="10953749" cy="3416300"/>
          </a:xfrm>
        </p:spPr>
        <p:txBody>
          <a:bodyPr>
            <a:normAutofit/>
          </a:bodyPr>
          <a:lstStyle/>
          <a:p>
            <a:r>
              <a:rPr lang="fr-FR" sz="2400" b="0" i="0" strike="noStrike" cap="none" spc="0" baseline="0">
                <a:solidFill>
                  <a:srgbClr val="404040"/>
                </a:solidFill>
                <a:effectLst/>
                <a:latin typeface="Century Gothic"/>
                <a:ea typeface="Century Gothic"/>
                <a:cs typeface="Century Gothic"/>
              </a:rPr>
              <a:t>Impliquer les participants par des discussions, des exemples et des questions</a:t>
            </a:r>
          </a:p>
          <a:p>
            <a:r>
              <a:rPr lang="fr-FR" sz="2400" b="0" i="0" strike="noStrike" cap="none" spc="0" baseline="0">
                <a:solidFill>
                  <a:srgbClr val="404040"/>
                </a:solidFill>
                <a:effectLst/>
                <a:latin typeface="Century Gothic"/>
                <a:ea typeface="Century Gothic"/>
                <a:cs typeface="Century Gothic"/>
              </a:rPr>
              <a:t>La capacité d’attention diminue après 20 minutes, donc envisager des segments d’apprentissage « par blocs » en courtes périodes, suivis par des activités ou des discussions de groupe pour impliquer les participants et/ou appliquer les connaissances</a:t>
            </a:r>
          </a:p>
        </p:txBody>
      </p:sp>
      <p:sp>
        <p:nvSpPr>
          <p:cNvPr id="4" name="Slide Number Placeholder 3"/>
          <p:cNvSpPr>
            <a:spLocks noGrp="1"/>
          </p:cNvSpPr>
          <p:nvPr>
            <p:ph type="sldNum" sz="quarter" idx="12"/>
          </p:nvPr>
        </p:nvSpPr>
        <p:spPr/>
        <p:txBody>
          <a:bodyPr/>
          <a:lstStyle/>
          <a:p>
            <a:fld id="{D57F1E4F-1CFF-5643-939E-217C01CDF565}" type="slidenum">
              <a:rPr lang="en-US" smtClean="0"/>
              <a:t>8</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21" y="671513"/>
            <a:ext cx="1847862" cy="1837846"/>
          </a:xfrm>
          <a:prstGeom prst="rect">
            <a:avLst/>
          </a:prstGeom>
        </p:spPr>
      </p:pic>
    </p:spTree>
    <p:extLst>
      <p:ext uri="{BB962C8B-B14F-4D97-AF65-F5344CB8AC3E}">
        <p14:creationId xmlns:p14="http://schemas.microsoft.com/office/powerpoint/2010/main" val="378850716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2807" y="989852"/>
            <a:ext cx="7116522" cy="706964"/>
          </a:xfrm>
        </p:spPr>
        <p:txBody>
          <a:bodyPr/>
          <a:lstStyle/>
          <a:p>
            <a:r>
              <a:rPr lang="fr-FR" sz="3600" b="0" i="0" strike="noStrike" cap="none" spc="0" baseline="0">
                <a:solidFill>
                  <a:srgbClr val="EBEBEB"/>
                </a:solidFill>
                <a:effectLst/>
                <a:latin typeface="Century Gothic"/>
                <a:ea typeface="Century Gothic"/>
                <a:cs typeface="Century Gothic"/>
              </a:rPr>
              <a:t>Conclusion</a:t>
            </a:r>
          </a:p>
        </p:txBody>
      </p:sp>
      <p:sp>
        <p:nvSpPr>
          <p:cNvPr id="3" name="Content Placeholder 2"/>
          <p:cNvSpPr>
            <a:spLocks noGrp="1"/>
          </p:cNvSpPr>
          <p:nvPr>
            <p:ph idx="1"/>
          </p:nvPr>
        </p:nvSpPr>
        <p:spPr>
          <a:xfrm>
            <a:off x="526876" y="2761940"/>
            <a:ext cx="11010899" cy="3338235"/>
          </a:xfrm>
        </p:spPr>
        <p:txBody>
          <a:bodyPr>
            <a:normAutofit/>
          </a:bodyPr>
          <a:lstStyle/>
          <a:p>
            <a:r>
              <a:rPr lang="fr-FR" sz="2400" b="0" i="0" strike="noStrike" cap="none" spc="0" baseline="0">
                <a:solidFill>
                  <a:srgbClr val="404040"/>
                </a:solidFill>
                <a:effectLst/>
                <a:latin typeface="Century Gothic"/>
                <a:ea typeface="Century Gothic"/>
                <a:cs typeface="Century Gothic"/>
              </a:rPr>
              <a:t>Qu’appelle-t-on le « message à ramener chez soi » ? </a:t>
            </a:r>
          </a:p>
          <a:p>
            <a:r>
              <a:rPr lang="fr-FR" sz="2400" b="0" i="0" strike="noStrike" cap="none" spc="0" baseline="0">
                <a:solidFill>
                  <a:srgbClr val="404040"/>
                </a:solidFill>
                <a:effectLst/>
                <a:latin typeface="Century Gothic"/>
                <a:ea typeface="Century Gothic"/>
                <a:cs typeface="Century Gothic"/>
              </a:rPr>
              <a:t>Fournir un bref résumé des concepts clés abordés</a:t>
            </a:r>
          </a:p>
          <a:p>
            <a:r>
              <a:rPr lang="fr-FR" sz="2400" b="0" i="0" strike="noStrike" cap="none" spc="0" baseline="0">
                <a:solidFill>
                  <a:srgbClr val="404040"/>
                </a:solidFill>
                <a:effectLst/>
                <a:latin typeface="Century Gothic"/>
                <a:ea typeface="Century Gothic"/>
                <a:cs typeface="Century Gothic"/>
              </a:rPr>
              <a:t>Veiller à laisser suffisamment de temps pour les questions, commentaires ou clarifications</a:t>
            </a:r>
          </a:p>
          <a:p>
            <a:r>
              <a:rPr lang="fr-FR" sz="2400" b="0" i="0" strike="noStrike" cap="none" spc="0" baseline="0">
                <a:solidFill>
                  <a:srgbClr val="404040"/>
                </a:solidFill>
                <a:effectLst/>
                <a:latin typeface="Century Gothic"/>
                <a:ea typeface="Century Gothic"/>
                <a:cs typeface="Century Gothic"/>
              </a:rPr>
              <a:t>Présenter le sujet suivant (s’il y en a un) et faire un « pont » ou décrire le lien entre les domaines abordés</a:t>
            </a:r>
          </a:p>
        </p:txBody>
      </p:sp>
      <p:sp>
        <p:nvSpPr>
          <p:cNvPr id="4" name="Slide Number Placeholder 3"/>
          <p:cNvSpPr>
            <a:spLocks noGrp="1"/>
          </p:cNvSpPr>
          <p:nvPr>
            <p:ph type="sldNum" sz="quarter" idx="12"/>
          </p:nvPr>
        </p:nvSpPr>
        <p:spPr/>
        <p:txBody>
          <a:bodyPr/>
          <a:lstStyle/>
          <a:p>
            <a:fld id="{D57F1E4F-1CFF-5643-939E-217C01CDF565}" type="slidenum">
              <a:rPr lang="en-US" smtClean="0"/>
              <a:t>9</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930" y="449198"/>
            <a:ext cx="1788272" cy="1788272"/>
          </a:xfrm>
          <a:prstGeom prst="rect">
            <a:avLst/>
          </a:prstGeom>
        </p:spPr>
      </p:pic>
    </p:spTree>
    <p:extLst>
      <p:ext uri="{BB962C8B-B14F-4D97-AF65-F5344CB8AC3E}">
        <p14:creationId xmlns:p14="http://schemas.microsoft.com/office/powerpoint/2010/main" val="346845269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Arial"/>
        <a:cs typeface="Arial"/>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Arial"/>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fillRect/>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0</TotalTime>
  <Words>2052</Words>
  <Application>Microsoft Office PowerPoint</Application>
  <PresentationFormat>Widescreen</PresentationFormat>
  <Paragraphs>138</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Century Gothic</vt:lpstr>
      <vt:lpstr>Wingdings 3</vt:lpstr>
      <vt:lpstr>Ion Boardroom</vt:lpstr>
      <vt:lpstr>Principes d’apprentissage pour adultes</vt:lpstr>
      <vt:lpstr>Comment les adultes apprennent-ils ?</vt:lpstr>
      <vt:lpstr>Préparation</vt:lpstr>
      <vt:lpstr>Mener l’évaluation des besoins</vt:lpstr>
      <vt:lpstr>Formuler un objectif général et structurer le cours/la formation</vt:lpstr>
      <vt:lpstr>Introduction</vt:lpstr>
      <vt:lpstr>Corps (ou contenu)</vt:lpstr>
      <vt:lpstr>   Corps (ou contenu)--suite</vt:lpstr>
      <vt:lpstr>Conclusion</vt:lpstr>
      <vt:lpstr>Conseils de présentation </vt:lpstr>
      <vt:lpstr>Activité en groupes :  Faire une présentation d’entraînement</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111</cp:revision>
  <dcterms:created xsi:type="dcterms:W3CDTF">2018-05-15T08:59:29Z</dcterms:created>
  <dcterms:modified xsi:type="dcterms:W3CDTF">2021-05-04T15:05:40Z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2021-05-04T15:05:40Z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aee7d48e-9288-4b7f-be86-5074c1b9f2ff</vt:lpwstr>
  </property>
  <property fmtid="{D5CDD505-2E9C-101B-9397-08002B2CF9AE}" pid="8" name="MSIP_Label_7b94a7b8-f06c-4dfe-bdcc-9b548fd58c31_ContentBits">
    <vt:lpwstr>0</vt:lpwstr>
  </property>
</Properties>
</file>